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321" r:id="rId4"/>
    <p:sldId id="322" r:id="rId5"/>
    <p:sldId id="323" r:id="rId6"/>
    <p:sldId id="273" r:id="rId7"/>
    <p:sldId id="324" r:id="rId8"/>
    <p:sldId id="325" r:id="rId9"/>
    <p:sldId id="326" r:id="rId10"/>
    <p:sldId id="274" r:id="rId11"/>
    <p:sldId id="327" r:id="rId12"/>
    <p:sldId id="328" r:id="rId13"/>
    <p:sldId id="329" r:id="rId14"/>
    <p:sldId id="275" r:id="rId15"/>
    <p:sldId id="330" r:id="rId16"/>
    <p:sldId id="331" r:id="rId17"/>
    <p:sldId id="276" r:id="rId18"/>
    <p:sldId id="332" r:id="rId19"/>
    <p:sldId id="333" r:id="rId20"/>
    <p:sldId id="334" r:id="rId21"/>
    <p:sldId id="335" r:id="rId22"/>
    <p:sldId id="277" r:id="rId23"/>
    <p:sldId id="336" r:id="rId24"/>
    <p:sldId id="278" r:id="rId25"/>
    <p:sldId id="289" r:id="rId26"/>
    <p:sldId id="290" r:id="rId27"/>
    <p:sldId id="291" r:id="rId28"/>
    <p:sldId id="292" r:id="rId29"/>
    <p:sldId id="279" r:id="rId30"/>
    <p:sldId id="293" r:id="rId31"/>
    <p:sldId id="294" r:id="rId32"/>
    <p:sldId id="295" r:id="rId33"/>
    <p:sldId id="296" r:id="rId34"/>
    <p:sldId id="280" r:id="rId35"/>
    <p:sldId id="297" r:id="rId36"/>
    <p:sldId id="298" r:id="rId37"/>
    <p:sldId id="299" r:id="rId38"/>
    <p:sldId id="300" r:id="rId39"/>
    <p:sldId id="281" r:id="rId40"/>
    <p:sldId id="301" r:id="rId41"/>
    <p:sldId id="302" r:id="rId42"/>
    <p:sldId id="303" r:id="rId43"/>
    <p:sldId id="304" r:id="rId44"/>
    <p:sldId id="282" r:id="rId45"/>
    <p:sldId id="305" r:id="rId46"/>
    <p:sldId id="306" r:id="rId47"/>
    <p:sldId id="307" r:id="rId48"/>
    <p:sldId id="283" r:id="rId49"/>
    <p:sldId id="308" r:id="rId50"/>
    <p:sldId id="284" r:id="rId51"/>
    <p:sldId id="309" r:id="rId52"/>
    <p:sldId id="310" r:id="rId53"/>
    <p:sldId id="285" r:id="rId54"/>
    <p:sldId id="311" r:id="rId55"/>
    <p:sldId id="286" r:id="rId56"/>
    <p:sldId id="312" r:id="rId57"/>
    <p:sldId id="313" r:id="rId58"/>
    <p:sldId id="314" r:id="rId59"/>
    <p:sldId id="315" r:id="rId60"/>
    <p:sldId id="287" r:id="rId61"/>
    <p:sldId id="316" r:id="rId62"/>
    <p:sldId id="317" r:id="rId63"/>
    <p:sldId id="288" r:id="rId64"/>
    <p:sldId id="318" r:id="rId65"/>
    <p:sldId id="319" r:id="rId66"/>
    <p:sldId id="320" r:id="rId6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00FF"/>
    <a:srgbClr val="006600"/>
    <a:srgbClr val="CC00FF"/>
    <a:srgbClr val="008000"/>
    <a:srgbClr val="003300"/>
    <a:srgbClr val="D60093"/>
    <a:srgbClr val="E4F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1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7E3B-701A-4BDA-9B93-98B09397444E}" type="datetimeFigureOut">
              <a:rPr lang="en-US" smtClean="0"/>
              <a:t>4/23/2022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A636-C7D9-4CCB-8A24-E102978DD9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772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7E3B-701A-4BDA-9B93-98B09397444E}" type="datetimeFigureOut">
              <a:rPr lang="en-US" smtClean="0"/>
              <a:t>4/23/2022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A636-C7D9-4CCB-8A24-E102978DD9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67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7E3B-701A-4BDA-9B93-98B09397444E}" type="datetimeFigureOut">
              <a:rPr lang="en-US" smtClean="0"/>
              <a:t>4/23/2022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A636-C7D9-4CCB-8A24-E102978DD9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4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7E3B-701A-4BDA-9B93-98B09397444E}" type="datetimeFigureOut">
              <a:rPr lang="en-US" smtClean="0"/>
              <a:t>4/23/2022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A636-C7D9-4CCB-8A24-E102978DD9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02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7E3B-701A-4BDA-9B93-98B09397444E}" type="datetimeFigureOut">
              <a:rPr lang="en-US" smtClean="0"/>
              <a:t>4/23/2022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A636-C7D9-4CCB-8A24-E102978DD9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92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7E3B-701A-4BDA-9B93-98B09397444E}" type="datetimeFigureOut">
              <a:rPr lang="en-US" smtClean="0"/>
              <a:t>4/23/2022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A636-C7D9-4CCB-8A24-E102978DD9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265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7E3B-701A-4BDA-9B93-98B09397444E}" type="datetimeFigureOut">
              <a:rPr lang="en-US" smtClean="0"/>
              <a:t>4/23/2022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A636-C7D9-4CCB-8A24-E102978DD9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35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7E3B-701A-4BDA-9B93-98B09397444E}" type="datetimeFigureOut">
              <a:rPr lang="en-US" smtClean="0"/>
              <a:t>4/23/2022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A636-C7D9-4CCB-8A24-E102978DD9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38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7E3B-701A-4BDA-9B93-98B09397444E}" type="datetimeFigureOut">
              <a:rPr lang="en-US" smtClean="0"/>
              <a:t>4/23/2022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A636-C7D9-4CCB-8A24-E102978DD9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85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7E3B-701A-4BDA-9B93-98B09397444E}" type="datetimeFigureOut">
              <a:rPr lang="en-US" smtClean="0"/>
              <a:t>4/23/2022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A636-C7D9-4CCB-8A24-E102978DD9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5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7E3B-701A-4BDA-9B93-98B09397444E}" type="datetimeFigureOut">
              <a:rPr lang="en-US" smtClean="0"/>
              <a:t>4/23/2022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A636-C7D9-4CCB-8A24-E102978DD9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138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D7E3B-701A-4BDA-9B93-98B09397444E}" type="datetimeFigureOut">
              <a:rPr lang="en-US" smtClean="0"/>
              <a:t>4/23/2022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9A636-C7D9-4CCB-8A24-E102978DD9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89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E985AC-A635-40B6-BDB4-522E72C1B47B}"/>
              </a:ext>
            </a:extLst>
          </p:cNvPr>
          <p:cNvSpPr txBox="1"/>
          <p:nvPr/>
        </p:nvSpPr>
        <p:spPr>
          <a:xfrm>
            <a:off x="110169" y="242371"/>
            <a:ext cx="1219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SR/DR Balancing Practice</a:t>
            </a:r>
          </a:p>
          <a:p>
            <a:pPr algn="ctr"/>
            <a:endParaRPr lang="en-US" sz="3200" dirty="0">
              <a:solidFill>
                <a:srgbClr val="FF0000"/>
              </a:solidFill>
            </a:endParaRPr>
          </a:p>
          <a:p>
            <a:pPr algn="ctr"/>
            <a:r>
              <a:rPr lang="en-US" sz="3200" dirty="0">
                <a:solidFill>
                  <a:srgbClr val="FF0000"/>
                </a:solidFill>
              </a:rPr>
              <a:t>Take out handout, reference tables, scrap paper will help too.</a:t>
            </a:r>
          </a:p>
          <a:p>
            <a:pPr algn="ctr"/>
            <a:endParaRPr lang="en-US" sz="3200" dirty="0">
              <a:solidFill>
                <a:srgbClr val="FF0000"/>
              </a:solidFill>
            </a:endParaRPr>
          </a:p>
          <a:p>
            <a:pPr algn="ctr"/>
            <a:r>
              <a:rPr lang="en-US" sz="9600" b="1" dirty="0">
                <a:solidFill>
                  <a:srgbClr val="0000FF"/>
                </a:solidFill>
                <a:latin typeface="Wingdings" panose="05000000000000000000" pitchFamily="2" charset="2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4110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Copper (II) sulfate solution and calcium nitrate solution...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D2543D-6103-4462-82F4-A8A5C3EBA244}"/>
              </a:ext>
            </a:extLst>
          </p:cNvPr>
          <p:cNvSpPr txBox="1"/>
          <p:nvPr/>
        </p:nvSpPr>
        <p:spPr>
          <a:xfrm>
            <a:off x="0" y="2098653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Cu</a:t>
            </a:r>
            <a:r>
              <a:rPr lang="en-US" baseline="30000" dirty="0"/>
              <a:t>+2  </a:t>
            </a:r>
            <a:r>
              <a:rPr lang="en-US" dirty="0"/>
              <a:t>and SO</a:t>
            </a:r>
            <a:r>
              <a:rPr lang="en-US" baseline="-25000" dirty="0"/>
              <a:t>4</a:t>
            </a:r>
            <a:r>
              <a:rPr lang="en-US" baseline="30000" dirty="0"/>
              <a:t>-2</a:t>
            </a:r>
            <a:r>
              <a:rPr lang="en-US" dirty="0"/>
              <a:t>                            Ca</a:t>
            </a:r>
            <a:r>
              <a:rPr lang="en-US" baseline="30000" dirty="0"/>
              <a:t>+2</a:t>
            </a:r>
            <a:r>
              <a:rPr lang="en-US" dirty="0"/>
              <a:t>    and  NO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  <a:r>
              <a:rPr lang="en-US" dirty="0"/>
              <a:t>  turns into                               </a:t>
            </a:r>
          </a:p>
          <a:p>
            <a:endParaRPr lang="en-US" dirty="0"/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__CuSO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__Ca(NO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Double replacement, switch, fix, balance, then F.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983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Copper (II) sulfate solution and calcium nitrate solution...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D2543D-6103-4462-82F4-A8A5C3EBA244}"/>
              </a:ext>
            </a:extLst>
          </p:cNvPr>
          <p:cNvSpPr txBox="1"/>
          <p:nvPr/>
        </p:nvSpPr>
        <p:spPr>
          <a:xfrm>
            <a:off x="0" y="2098653"/>
            <a:ext cx="12192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Cu</a:t>
            </a:r>
            <a:r>
              <a:rPr lang="en-US" baseline="30000" dirty="0"/>
              <a:t>+2  </a:t>
            </a:r>
            <a:r>
              <a:rPr lang="en-US" dirty="0"/>
              <a:t>and SO</a:t>
            </a:r>
            <a:r>
              <a:rPr lang="en-US" baseline="-25000" dirty="0"/>
              <a:t>4</a:t>
            </a:r>
            <a:r>
              <a:rPr lang="en-US" baseline="30000" dirty="0"/>
              <a:t>-2</a:t>
            </a:r>
            <a:r>
              <a:rPr lang="en-US" dirty="0"/>
              <a:t>                            Ca</a:t>
            </a:r>
            <a:r>
              <a:rPr lang="en-US" baseline="30000" dirty="0"/>
              <a:t>+2</a:t>
            </a:r>
            <a:r>
              <a:rPr lang="en-US" dirty="0"/>
              <a:t>    and  NO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  <a:r>
              <a:rPr lang="en-US" dirty="0"/>
              <a:t>  turns into                      Cu</a:t>
            </a:r>
            <a:r>
              <a:rPr lang="en-US" baseline="30000" dirty="0"/>
              <a:t>+2</a:t>
            </a:r>
            <a:r>
              <a:rPr lang="en-US" dirty="0"/>
              <a:t>    and  NO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  <a:r>
              <a:rPr lang="en-US" dirty="0"/>
              <a:t>               Ca</a:t>
            </a:r>
            <a:r>
              <a:rPr lang="en-US" baseline="30000" dirty="0"/>
              <a:t>+2</a:t>
            </a:r>
            <a:r>
              <a:rPr lang="en-US" dirty="0"/>
              <a:t>    and SO</a:t>
            </a:r>
            <a:r>
              <a:rPr lang="en-US" baseline="-25000" dirty="0"/>
              <a:t>4</a:t>
            </a:r>
            <a:r>
              <a:rPr lang="en-US" baseline="30000" dirty="0"/>
              <a:t>-2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__CuSO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__Ca(NO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 __Cu(NO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  )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CaSO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  ) 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Double replacement, switch, fix, balance, then F. 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sz="3600" dirty="0">
                <a:solidFill>
                  <a:srgbClr val="FF0000"/>
                </a:solidFill>
              </a:rPr>
              <a:t>Switched and fixed here.  </a:t>
            </a:r>
            <a:r>
              <a:rPr lang="en-US" sz="3600" dirty="0">
                <a:solidFill>
                  <a:srgbClr val="0000FF"/>
                </a:solidFill>
              </a:rPr>
              <a:t>Balance next.</a:t>
            </a:r>
          </a:p>
        </p:txBody>
      </p:sp>
    </p:spTree>
    <p:extLst>
      <p:ext uri="{BB962C8B-B14F-4D97-AF65-F5344CB8AC3E}">
        <p14:creationId xmlns:p14="http://schemas.microsoft.com/office/powerpoint/2010/main" val="3651433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Copper (II) sulfate solution and calcium nitrate solution...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D2543D-6103-4462-82F4-A8A5C3EBA244}"/>
              </a:ext>
            </a:extLst>
          </p:cNvPr>
          <p:cNvSpPr txBox="1"/>
          <p:nvPr/>
        </p:nvSpPr>
        <p:spPr>
          <a:xfrm>
            <a:off x="0" y="2098653"/>
            <a:ext cx="12192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Cu</a:t>
            </a:r>
            <a:r>
              <a:rPr lang="en-US" baseline="30000" dirty="0"/>
              <a:t>+2  </a:t>
            </a:r>
            <a:r>
              <a:rPr lang="en-US" dirty="0"/>
              <a:t>and SO</a:t>
            </a:r>
            <a:r>
              <a:rPr lang="en-US" baseline="-25000" dirty="0"/>
              <a:t>4</a:t>
            </a:r>
            <a:r>
              <a:rPr lang="en-US" baseline="30000" dirty="0"/>
              <a:t>-2</a:t>
            </a:r>
            <a:r>
              <a:rPr lang="en-US" dirty="0"/>
              <a:t>                            Ca</a:t>
            </a:r>
            <a:r>
              <a:rPr lang="en-US" baseline="30000" dirty="0"/>
              <a:t>+2</a:t>
            </a:r>
            <a:r>
              <a:rPr lang="en-US" dirty="0"/>
              <a:t>    and  NO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  <a:r>
              <a:rPr lang="en-US" dirty="0"/>
              <a:t>  turns into                      Cu</a:t>
            </a:r>
            <a:r>
              <a:rPr lang="en-US" baseline="30000" dirty="0"/>
              <a:t>+2</a:t>
            </a:r>
            <a:r>
              <a:rPr lang="en-US" dirty="0"/>
              <a:t>    and  NO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  <a:r>
              <a:rPr lang="en-US" dirty="0"/>
              <a:t>               Ca</a:t>
            </a:r>
            <a:r>
              <a:rPr lang="en-US" baseline="30000" dirty="0"/>
              <a:t>+2</a:t>
            </a:r>
            <a:r>
              <a:rPr lang="en-US" dirty="0"/>
              <a:t>    and SO</a:t>
            </a:r>
            <a:r>
              <a:rPr lang="en-US" baseline="-25000" dirty="0"/>
              <a:t>4</a:t>
            </a:r>
            <a:r>
              <a:rPr lang="en-US" baseline="30000" dirty="0"/>
              <a:t>-2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__CuSO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__Ca(NO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 __Cu(NO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  )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CaSO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  ) 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Double replacement, switch, fix, balance, then F. 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sz="3600" dirty="0">
                <a:solidFill>
                  <a:srgbClr val="FF0000"/>
                </a:solidFill>
              </a:rPr>
              <a:t>Switched and fixed here.  </a:t>
            </a:r>
            <a:r>
              <a:rPr lang="en-US" sz="3600" dirty="0">
                <a:solidFill>
                  <a:srgbClr val="0000FF"/>
                </a:solidFill>
              </a:rPr>
              <a:t>Balance next.</a:t>
            </a:r>
          </a:p>
          <a:p>
            <a:r>
              <a:rPr lang="en-US" sz="3600" dirty="0">
                <a:solidFill>
                  <a:srgbClr val="0000FF"/>
                </a:solidFill>
              </a:rPr>
              <a:t>Already Balanced!  (sometimes you get lucky)  </a:t>
            </a:r>
          </a:p>
          <a:p>
            <a:r>
              <a:rPr lang="en-US" sz="3600" dirty="0"/>
              <a:t>Check Table F for AQ and S phases.  </a:t>
            </a:r>
          </a:p>
        </p:txBody>
      </p:sp>
    </p:spTree>
    <p:extLst>
      <p:ext uri="{BB962C8B-B14F-4D97-AF65-F5344CB8AC3E}">
        <p14:creationId xmlns:p14="http://schemas.microsoft.com/office/powerpoint/2010/main" val="3927443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Copper (II) sulfate solution and calcium nitrate solution...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D2543D-6103-4462-82F4-A8A5C3EBA244}"/>
              </a:ext>
            </a:extLst>
          </p:cNvPr>
          <p:cNvSpPr txBox="1"/>
          <p:nvPr/>
        </p:nvSpPr>
        <p:spPr>
          <a:xfrm>
            <a:off x="0" y="2098653"/>
            <a:ext cx="12192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Cu</a:t>
            </a:r>
            <a:r>
              <a:rPr lang="en-US" baseline="30000" dirty="0"/>
              <a:t>+2  </a:t>
            </a:r>
            <a:r>
              <a:rPr lang="en-US" dirty="0"/>
              <a:t>and SO</a:t>
            </a:r>
            <a:r>
              <a:rPr lang="en-US" baseline="-25000" dirty="0"/>
              <a:t>4</a:t>
            </a:r>
            <a:r>
              <a:rPr lang="en-US" baseline="30000" dirty="0"/>
              <a:t>-2</a:t>
            </a:r>
            <a:r>
              <a:rPr lang="en-US" dirty="0"/>
              <a:t>                            Ca</a:t>
            </a:r>
            <a:r>
              <a:rPr lang="en-US" baseline="30000" dirty="0"/>
              <a:t>+2</a:t>
            </a:r>
            <a:r>
              <a:rPr lang="en-US" dirty="0"/>
              <a:t>    and  NO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  <a:r>
              <a:rPr lang="en-US" dirty="0"/>
              <a:t>  turns into                      Cu</a:t>
            </a:r>
            <a:r>
              <a:rPr lang="en-US" baseline="30000" dirty="0"/>
              <a:t>+2</a:t>
            </a:r>
            <a:r>
              <a:rPr lang="en-US" dirty="0"/>
              <a:t>    and  NO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  <a:r>
              <a:rPr lang="en-US" dirty="0"/>
              <a:t>               Ca</a:t>
            </a:r>
            <a:r>
              <a:rPr lang="en-US" baseline="30000" dirty="0"/>
              <a:t>+2</a:t>
            </a:r>
            <a:r>
              <a:rPr lang="en-US" dirty="0"/>
              <a:t>    and SO</a:t>
            </a:r>
            <a:r>
              <a:rPr lang="en-US" baseline="-25000" dirty="0"/>
              <a:t>4</a:t>
            </a:r>
            <a:r>
              <a:rPr lang="en-US" baseline="30000" dirty="0"/>
              <a:t>-2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__CuSO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__Ca(NO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 __Cu(NO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2(AQ )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CaSO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4(S) 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Double replacement, switch, fix, balance, then F. 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sz="3600" dirty="0">
                <a:solidFill>
                  <a:srgbClr val="FF0000"/>
                </a:solidFill>
              </a:rPr>
              <a:t>Switched and fixed here.  </a:t>
            </a:r>
            <a:r>
              <a:rPr lang="en-US" sz="3600" dirty="0">
                <a:solidFill>
                  <a:srgbClr val="0000FF"/>
                </a:solidFill>
              </a:rPr>
              <a:t>Balance next.</a:t>
            </a:r>
          </a:p>
          <a:p>
            <a:r>
              <a:rPr lang="en-US" sz="3600" dirty="0">
                <a:solidFill>
                  <a:srgbClr val="0000FF"/>
                </a:solidFill>
              </a:rPr>
              <a:t>Already Balanced!  (sometimes you get lucky)  </a:t>
            </a:r>
          </a:p>
          <a:p>
            <a:r>
              <a:rPr lang="en-US" sz="3600" dirty="0"/>
              <a:t>Check Table F for AQ and S phases.  </a:t>
            </a:r>
          </a:p>
          <a:p>
            <a:r>
              <a:rPr lang="en-US" sz="3600" dirty="0"/>
              <a:t>Nitrates are always AQ, this sulfate is an exception as a solid.  </a:t>
            </a:r>
          </a:p>
        </p:txBody>
      </p:sp>
    </p:spTree>
    <p:extLst>
      <p:ext uri="{BB962C8B-B14F-4D97-AF65-F5344CB8AC3E}">
        <p14:creationId xmlns:p14="http://schemas.microsoft.com/office/powerpoint/2010/main" val="92552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Strontium and sodium chloride solution...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CA567B-B55C-4C2F-9563-CBABD779986D}"/>
              </a:ext>
            </a:extLst>
          </p:cNvPr>
          <p:cNvSpPr txBox="1"/>
          <p:nvPr/>
        </p:nvSpPr>
        <p:spPr>
          <a:xfrm>
            <a:off x="0" y="1810466"/>
            <a:ext cx="1219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        Na</a:t>
            </a:r>
            <a:r>
              <a:rPr lang="en-US" baseline="30000" dirty="0"/>
              <a:t>+1</a:t>
            </a:r>
            <a:r>
              <a:rPr lang="en-US" dirty="0"/>
              <a:t>   and Cl</a:t>
            </a:r>
            <a:r>
              <a:rPr lang="en-US" baseline="30000" dirty="0"/>
              <a:t>-1</a:t>
            </a:r>
            <a:r>
              <a:rPr lang="en-US" dirty="0"/>
              <a:t>                               </a:t>
            </a:r>
          </a:p>
          <a:p>
            <a:endParaRPr lang="en-US" dirty="0"/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__Sr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__NaCl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  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SR, Sr is higher than Na, so Sr replaces Na in solution. 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Chloride is the spectator ion   (switch, fix, balance)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047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Strontium and sodium chloride solution...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CA567B-B55C-4C2F-9563-CBABD779986D}"/>
              </a:ext>
            </a:extLst>
          </p:cNvPr>
          <p:cNvSpPr txBox="1"/>
          <p:nvPr/>
        </p:nvSpPr>
        <p:spPr>
          <a:xfrm>
            <a:off x="0" y="1810466"/>
            <a:ext cx="12192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        Na</a:t>
            </a:r>
            <a:r>
              <a:rPr lang="en-US" baseline="30000" dirty="0"/>
              <a:t>+1</a:t>
            </a:r>
            <a:r>
              <a:rPr lang="en-US" dirty="0"/>
              <a:t>   and Cl</a:t>
            </a:r>
            <a:r>
              <a:rPr lang="en-US" baseline="30000" dirty="0"/>
              <a:t>-1</a:t>
            </a:r>
            <a:r>
              <a:rPr lang="en-US" dirty="0"/>
              <a:t>                           Sr</a:t>
            </a:r>
            <a:r>
              <a:rPr lang="en-US" baseline="30000" dirty="0"/>
              <a:t>+2</a:t>
            </a:r>
            <a:r>
              <a:rPr lang="en-US" dirty="0"/>
              <a:t>   and Cl</a:t>
            </a:r>
            <a:r>
              <a:rPr lang="en-US" baseline="30000" dirty="0"/>
              <a:t>-1</a:t>
            </a:r>
            <a:r>
              <a:rPr lang="en-US" dirty="0"/>
              <a:t>                        </a:t>
            </a:r>
          </a:p>
          <a:p>
            <a:endParaRPr lang="en-US" dirty="0"/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__Sr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__NaCl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   SrCl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__Na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  </a:t>
            </a:r>
            <a:r>
              <a:rPr lang="en-US" sz="32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SR, Sr is higher than Na, so Sr replaces Na in solution. 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Chloride is the spectator ion   (switch, fix, balance)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Switched and fixed.  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BALANCE THIS.  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020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Strontium and sodium chloride solution...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CA567B-B55C-4C2F-9563-CBABD779986D}"/>
              </a:ext>
            </a:extLst>
          </p:cNvPr>
          <p:cNvSpPr txBox="1"/>
          <p:nvPr/>
        </p:nvSpPr>
        <p:spPr>
          <a:xfrm>
            <a:off x="0" y="1810466"/>
            <a:ext cx="12192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        Na</a:t>
            </a:r>
            <a:r>
              <a:rPr lang="en-US" baseline="30000" dirty="0"/>
              <a:t>+1</a:t>
            </a:r>
            <a:r>
              <a:rPr lang="en-US" dirty="0"/>
              <a:t>   and Cl</a:t>
            </a:r>
            <a:r>
              <a:rPr lang="en-US" baseline="30000" dirty="0"/>
              <a:t>-1</a:t>
            </a:r>
            <a:r>
              <a:rPr lang="en-US" dirty="0"/>
              <a:t>                           Sr</a:t>
            </a:r>
            <a:r>
              <a:rPr lang="en-US" baseline="30000" dirty="0"/>
              <a:t>+2</a:t>
            </a:r>
            <a:r>
              <a:rPr lang="en-US" dirty="0"/>
              <a:t>   and Cl</a:t>
            </a:r>
            <a:r>
              <a:rPr lang="en-US" baseline="30000" dirty="0"/>
              <a:t>-1</a:t>
            </a:r>
            <a:r>
              <a:rPr lang="en-US" dirty="0"/>
              <a:t>                        </a:t>
            </a:r>
          </a:p>
          <a:p>
            <a:endParaRPr lang="en-US" dirty="0"/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__Sr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 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   SrCl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 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  </a:t>
            </a:r>
            <a:r>
              <a:rPr lang="en-US" sz="32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SR, Sr is higher than Na, so Sr replaces Na in solution. 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Chloride is the spectator ion   (switch, fix, balance)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Switched and fixed.  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BALANCE THIS.  </a:t>
            </a:r>
          </a:p>
          <a:p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“2” chlorines in product require 2 NaCl, then, we also need “2” Na</a:t>
            </a:r>
            <a:r>
              <a:rPr lang="en-US" sz="32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endParaRPr lang="en-US" baseline="-25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178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Sodium permanganate solution and lithium chromate solution... </a:t>
            </a:r>
          </a:p>
          <a:p>
            <a:endParaRPr lang="en-US" sz="6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E83580-D525-46AD-A2BB-EC11596FA2DF}"/>
              </a:ext>
            </a:extLst>
          </p:cNvPr>
          <p:cNvSpPr txBox="1"/>
          <p:nvPr/>
        </p:nvSpPr>
        <p:spPr>
          <a:xfrm>
            <a:off x="0" y="1938992"/>
            <a:ext cx="12192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Na</a:t>
            </a:r>
            <a:r>
              <a:rPr lang="en-US" baseline="30000" dirty="0"/>
              <a:t>+1  </a:t>
            </a:r>
            <a:r>
              <a:rPr lang="en-US" dirty="0"/>
              <a:t>and MnO</a:t>
            </a:r>
            <a:r>
              <a:rPr lang="en-US" baseline="-25000" dirty="0"/>
              <a:t>4</a:t>
            </a:r>
            <a:r>
              <a:rPr lang="en-US" baseline="30000" dirty="0"/>
              <a:t>-1  </a:t>
            </a:r>
            <a:r>
              <a:rPr lang="en-US" dirty="0"/>
              <a:t>              Li</a:t>
            </a:r>
            <a:r>
              <a:rPr lang="en-US" baseline="30000" dirty="0"/>
              <a:t>+1</a:t>
            </a:r>
            <a:r>
              <a:rPr lang="en-US" dirty="0"/>
              <a:t> and CrO</a:t>
            </a:r>
            <a:r>
              <a:rPr lang="en-US" baseline="-25000" dirty="0"/>
              <a:t>4</a:t>
            </a:r>
            <a:r>
              <a:rPr lang="en-US" baseline="30000" dirty="0"/>
              <a:t>2</a:t>
            </a:r>
            <a:r>
              <a:rPr lang="en-US" dirty="0"/>
              <a:t>  turns into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__NaMnO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__Li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Easy start, Na</a:t>
            </a:r>
            <a:r>
              <a:rPr lang="en-US" sz="32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MnO</a:t>
            </a:r>
            <a:r>
              <a:rPr lang="en-US" sz="32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Li+1needs to be doubled to “balance” against the CrO</a:t>
            </a:r>
            <a:r>
              <a:rPr lang="en-US" sz="32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anion.   Switch, then fix, then balance, then F.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453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Sodium permanganate solution and lithium chromate solution... </a:t>
            </a:r>
          </a:p>
          <a:p>
            <a:endParaRPr lang="en-US" sz="6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E83580-D525-46AD-A2BB-EC11596FA2DF}"/>
              </a:ext>
            </a:extLst>
          </p:cNvPr>
          <p:cNvSpPr txBox="1"/>
          <p:nvPr/>
        </p:nvSpPr>
        <p:spPr>
          <a:xfrm>
            <a:off x="0" y="1938992"/>
            <a:ext cx="12192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Na</a:t>
            </a:r>
            <a:r>
              <a:rPr lang="en-US" baseline="30000" dirty="0"/>
              <a:t>+1  </a:t>
            </a:r>
            <a:r>
              <a:rPr lang="en-US" dirty="0"/>
              <a:t>and MnO</a:t>
            </a:r>
            <a:r>
              <a:rPr lang="en-US" baseline="-25000" dirty="0"/>
              <a:t>4</a:t>
            </a:r>
            <a:r>
              <a:rPr lang="en-US" baseline="30000" dirty="0"/>
              <a:t>-1  </a:t>
            </a:r>
            <a:r>
              <a:rPr lang="en-US" dirty="0"/>
              <a:t>              Li</a:t>
            </a:r>
            <a:r>
              <a:rPr lang="en-US" baseline="30000" dirty="0"/>
              <a:t>+1</a:t>
            </a:r>
            <a:r>
              <a:rPr lang="en-US" dirty="0"/>
              <a:t> and CrO</a:t>
            </a:r>
            <a:r>
              <a:rPr lang="en-US" baseline="-25000" dirty="0"/>
              <a:t>4</a:t>
            </a:r>
            <a:r>
              <a:rPr lang="en-US" baseline="30000" dirty="0"/>
              <a:t>-2</a:t>
            </a:r>
            <a:r>
              <a:rPr lang="en-US" dirty="0"/>
              <a:t>  turns into                          Na</a:t>
            </a:r>
            <a:r>
              <a:rPr lang="en-US" baseline="30000" dirty="0"/>
              <a:t>+1  </a:t>
            </a:r>
            <a:r>
              <a:rPr lang="en-US" dirty="0"/>
              <a:t>and CrO</a:t>
            </a:r>
            <a:r>
              <a:rPr lang="en-US" baseline="-25000" dirty="0"/>
              <a:t>4</a:t>
            </a:r>
            <a:r>
              <a:rPr lang="en-US" baseline="30000" dirty="0"/>
              <a:t>-2    </a:t>
            </a:r>
            <a:r>
              <a:rPr lang="en-US" dirty="0"/>
              <a:t> and       Li</a:t>
            </a:r>
            <a:r>
              <a:rPr lang="en-US" baseline="30000" dirty="0"/>
              <a:t>+1</a:t>
            </a:r>
            <a:r>
              <a:rPr lang="en-US" dirty="0"/>
              <a:t> and MnO</a:t>
            </a:r>
            <a:r>
              <a:rPr lang="en-US" baseline="-25000" dirty="0"/>
              <a:t>4</a:t>
            </a:r>
            <a:r>
              <a:rPr lang="en-US" baseline="30000" dirty="0"/>
              <a:t>-1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__NaMnO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__Li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__Na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  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LiMnO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  )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Na is doubled with the -2 anion, but second product is easy 1:1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Switched and fixed.  Time to balance this.  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627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Sodium permanganate solution and lithium chromate solution... </a:t>
            </a:r>
          </a:p>
          <a:p>
            <a:endParaRPr lang="en-US" sz="6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E83580-D525-46AD-A2BB-EC11596FA2DF}"/>
              </a:ext>
            </a:extLst>
          </p:cNvPr>
          <p:cNvSpPr txBox="1"/>
          <p:nvPr/>
        </p:nvSpPr>
        <p:spPr>
          <a:xfrm>
            <a:off x="0" y="1938992"/>
            <a:ext cx="12192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Na</a:t>
            </a:r>
            <a:r>
              <a:rPr lang="en-US" baseline="30000" dirty="0"/>
              <a:t>+1  </a:t>
            </a:r>
            <a:r>
              <a:rPr lang="en-US" dirty="0"/>
              <a:t>and MnO</a:t>
            </a:r>
            <a:r>
              <a:rPr lang="en-US" baseline="-25000" dirty="0"/>
              <a:t>4</a:t>
            </a:r>
            <a:r>
              <a:rPr lang="en-US" baseline="30000" dirty="0"/>
              <a:t>-1  </a:t>
            </a:r>
            <a:r>
              <a:rPr lang="en-US" dirty="0"/>
              <a:t>              Li</a:t>
            </a:r>
            <a:r>
              <a:rPr lang="en-US" baseline="30000" dirty="0"/>
              <a:t>+1</a:t>
            </a:r>
            <a:r>
              <a:rPr lang="en-US" dirty="0"/>
              <a:t> and CrO</a:t>
            </a:r>
            <a:r>
              <a:rPr lang="en-US" baseline="-25000" dirty="0"/>
              <a:t>4</a:t>
            </a:r>
            <a:r>
              <a:rPr lang="en-US" baseline="30000" dirty="0"/>
              <a:t>-2</a:t>
            </a:r>
            <a:r>
              <a:rPr lang="en-US" dirty="0"/>
              <a:t>  turns into                          Na</a:t>
            </a:r>
            <a:r>
              <a:rPr lang="en-US" baseline="30000" dirty="0"/>
              <a:t>+1  </a:t>
            </a:r>
            <a:r>
              <a:rPr lang="en-US" dirty="0"/>
              <a:t>and CrO</a:t>
            </a:r>
            <a:r>
              <a:rPr lang="en-US" baseline="-25000" dirty="0"/>
              <a:t>4</a:t>
            </a:r>
            <a:r>
              <a:rPr lang="en-US" baseline="30000" dirty="0"/>
              <a:t>-2    </a:t>
            </a:r>
            <a:r>
              <a:rPr lang="en-US" dirty="0"/>
              <a:t> and       Li</a:t>
            </a:r>
            <a:r>
              <a:rPr lang="en-US" baseline="30000" dirty="0"/>
              <a:t>+1</a:t>
            </a:r>
            <a:r>
              <a:rPr lang="en-US" dirty="0"/>
              <a:t> and MnO</a:t>
            </a:r>
            <a:r>
              <a:rPr lang="en-US" baseline="-25000" dirty="0"/>
              <a:t>4</a:t>
            </a:r>
            <a:r>
              <a:rPr lang="en-US" baseline="30000" dirty="0"/>
              <a:t>-1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__Li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__Na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  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LiMnO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  )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Na is doubled with the -2 anion, but second product is easy 1:1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Switched and fixed.  Time to balance this.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“2” in front of sodium permanganate to deal with the double Na product.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478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Potassium and zinc chloride solution...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9377FE-5C31-4AC0-B46B-F91C5BB0995C}"/>
              </a:ext>
            </a:extLst>
          </p:cNvPr>
          <p:cNvSpPr txBox="1"/>
          <p:nvPr/>
        </p:nvSpPr>
        <p:spPr>
          <a:xfrm>
            <a:off x="0" y="1275176"/>
            <a:ext cx="12192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        Zn</a:t>
            </a:r>
            <a:r>
              <a:rPr lang="en-US" baseline="30000" dirty="0"/>
              <a:t>+2</a:t>
            </a:r>
            <a:r>
              <a:rPr lang="en-US" dirty="0"/>
              <a:t>   and Cl</a:t>
            </a:r>
            <a:r>
              <a:rPr lang="en-US" baseline="30000" dirty="0"/>
              <a:t>-1</a:t>
            </a:r>
            <a:r>
              <a:rPr lang="en-US" dirty="0"/>
              <a:t>   </a:t>
            </a:r>
          </a:p>
          <a:p>
            <a:endParaRPr lang="en-US" dirty="0"/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__K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__ZnCl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SR, K is higher than Zn, so K replaces Zn in solution. 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Chloride is the spectator ion   (switch, fix, balance) 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07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Sodium permanganate solution and lithium chromate solution... </a:t>
            </a:r>
          </a:p>
          <a:p>
            <a:endParaRPr lang="en-US" sz="6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E83580-D525-46AD-A2BB-EC11596FA2DF}"/>
              </a:ext>
            </a:extLst>
          </p:cNvPr>
          <p:cNvSpPr txBox="1"/>
          <p:nvPr/>
        </p:nvSpPr>
        <p:spPr>
          <a:xfrm>
            <a:off x="0" y="1938992"/>
            <a:ext cx="12192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Na</a:t>
            </a:r>
            <a:r>
              <a:rPr lang="en-US" baseline="30000" dirty="0"/>
              <a:t>+1  </a:t>
            </a:r>
            <a:r>
              <a:rPr lang="en-US" dirty="0"/>
              <a:t>and MnO</a:t>
            </a:r>
            <a:r>
              <a:rPr lang="en-US" baseline="-25000" dirty="0"/>
              <a:t>4</a:t>
            </a:r>
            <a:r>
              <a:rPr lang="en-US" baseline="30000" dirty="0"/>
              <a:t>-1  </a:t>
            </a:r>
            <a:r>
              <a:rPr lang="en-US" dirty="0"/>
              <a:t>              Li</a:t>
            </a:r>
            <a:r>
              <a:rPr lang="en-US" baseline="30000" dirty="0"/>
              <a:t>+1</a:t>
            </a:r>
            <a:r>
              <a:rPr lang="en-US" dirty="0"/>
              <a:t> and CrO</a:t>
            </a:r>
            <a:r>
              <a:rPr lang="en-US" baseline="-25000" dirty="0"/>
              <a:t>4</a:t>
            </a:r>
            <a:r>
              <a:rPr lang="en-US" baseline="30000" dirty="0"/>
              <a:t>-2</a:t>
            </a:r>
            <a:r>
              <a:rPr lang="en-US" dirty="0"/>
              <a:t>  turns into                          Na</a:t>
            </a:r>
            <a:r>
              <a:rPr lang="en-US" baseline="30000" dirty="0"/>
              <a:t>+1  </a:t>
            </a:r>
            <a:r>
              <a:rPr lang="en-US" dirty="0"/>
              <a:t>and CrO</a:t>
            </a:r>
            <a:r>
              <a:rPr lang="en-US" baseline="-25000" dirty="0"/>
              <a:t>4</a:t>
            </a:r>
            <a:r>
              <a:rPr lang="en-US" baseline="30000" dirty="0"/>
              <a:t>-2    </a:t>
            </a:r>
            <a:r>
              <a:rPr lang="en-US" dirty="0"/>
              <a:t> and       Li</a:t>
            </a:r>
            <a:r>
              <a:rPr lang="en-US" baseline="30000" dirty="0"/>
              <a:t>+1</a:t>
            </a:r>
            <a:r>
              <a:rPr lang="en-US" dirty="0"/>
              <a:t> and MnO</a:t>
            </a:r>
            <a:r>
              <a:rPr lang="en-US" baseline="-25000" dirty="0"/>
              <a:t>4</a:t>
            </a:r>
            <a:r>
              <a:rPr lang="en-US" baseline="30000" dirty="0"/>
              <a:t>-1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__Li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__Na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  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 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  )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Na is doubled with the -2 anion, but second product is easy 1:1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Switched and fixed.  Time to balance this.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“2” in front of sodium permanganate to deal with the double Na product.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requires another “2” out back, to balance 2 Li and the double permanganate.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Table F.  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678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Sodium permanganate solution and lithium chromate solution... </a:t>
            </a:r>
          </a:p>
          <a:p>
            <a:endParaRPr lang="en-US" sz="6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E83580-D525-46AD-A2BB-EC11596FA2DF}"/>
              </a:ext>
            </a:extLst>
          </p:cNvPr>
          <p:cNvSpPr txBox="1"/>
          <p:nvPr/>
        </p:nvSpPr>
        <p:spPr>
          <a:xfrm>
            <a:off x="0" y="1938992"/>
            <a:ext cx="12192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Na</a:t>
            </a:r>
            <a:r>
              <a:rPr lang="en-US" baseline="30000" dirty="0"/>
              <a:t>+1  </a:t>
            </a:r>
            <a:r>
              <a:rPr lang="en-US" dirty="0"/>
              <a:t>and MnO</a:t>
            </a:r>
            <a:r>
              <a:rPr lang="en-US" baseline="-25000" dirty="0"/>
              <a:t>4</a:t>
            </a:r>
            <a:r>
              <a:rPr lang="en-US" baseline="30000" dirty="0"/>
              <a:t>-1  </a:t>
            </a:r>
            <a:r>
              <a:rPr lang="en-US" dirty="0"/>
              <a:t>              Li</a:t>
            </a:r>
            <a:r>
              <a:rPr lang="en-US" baseline="30000" dirty="0"/>
              <a:t>+1</a:t>
            </a:r>
            <a:r>
              <a:rPr lang="en-US" dirty="0"/>
              <a:t> and CrO</a:t>
            </a:r>
            <a:r>
              <a:rPr lang="en-US" baseline="-25000" dirty="0"/>
              <a:t>4</a:t>
            </a:r>
            <a:r>
              <a:rPr lang="en-US" baseline="30000" dirty="0"/>
              <a:t>-2</a:t>
            </a:r>
            <a:r>
              <a:rPr lang="en-US" dirty="0"/>
              <a:t>  turns into                          Na</a:t>
            </a:r>
            <a:r>
              <a:rPr lang="en-US" baseline="30000" dirty="0"/>
              <a:t>+1  </a:t>
            </a:r>
            <a:r>
              <a:rPr lang="en-US" dirty="0"/>
              <a:t>and CrO</a:t>
            </a:r>
            <a:r>
              <a:rPr lang="en-US" baseline="-25000" dirty="0"/>
              <a:t>4</a:t>
            </a:r>
            <a:r>
              <a:rPr lang="en-US" baseline="30000" dirty="0"/>
              <a:t>-2    </a:t>
            </a:r>
            <a:r>
              <a:rPr lang="en-US" dirty="0"/>
              <a:t> and       Li</a:t>
            </a:r>
            <a:r>
              <a:rPr lang="en-US" baseline="30000" dirty="0"/>
              <a:t>+1</a:t>
            </a:r>
            <a:r>
              <a:rPr lang="en-US" dirty="0"/>
              <a:t> and MnO</a:t>
            </a:r>
            <a:r>
              <a:rPr lang="en-US" baseline="-25000" dirty="0"/>
              <a:t>4</a:t>
            </a:r>
            <a:r>
              <a:rPr lang="en-US" baseline="30000" dirty="0"/>
              <a:t>-1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__Li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__Na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 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 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 )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Na is doubled with the -2 anion, but second product is easy 1:1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Switched and fixed.  Time to balance this.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“2” in front of sodium permanganate to deal with the double Na product.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requires another “2” out back, to balance 2 Li and the double permanganate.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Table F.   Turns out this is just a mixture, both products are AQ!!! 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144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Barium and potassium hydroxide solution…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30474F-9F22-4BD7-9D05-EF117D21D6EA}"/>
              </a:ext>
            </a:extLst>
          </p:cNvPr>
          <p:cNvSpPr txBox="1"/>
          <p:nvPr/>
        </p:nvSpPr>
        <p:spPr>
          <a:xfrm>
            <a:off x="0" y="1938992"/>
            <a:ext cx="121920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        K</a:t>
            </a:r>
            <a:r>
              <a:rPr lang="en-US" baseline="30000" dirty="0"/>
              <a:t>+1</a:t>
            </a:r>
            <a:r>
              <a:rPr lang="en-US" dirty="0"/>
              <a:t>   and OH</a:t>
            </a:r>
            <a:r>
              <a:rPr lang="en-US" baseline="30000" dirty="0"/>
              <a:t>-1</a:t>
            </a:r>
            <a:r>
              <a:rPr lang="en-US" dirty="0"/>
              <a:t>                                    </a:t>
            </a:r>
          </a:p>
          <a:p>
            <a:endParaRPr lang="en-US" dirty="0"/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__Ba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__KOH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     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SR, Ba is NOT higher than K, so in this case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2627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Barium and potassium hydroxide solution…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30474F-9F22-4BD7-9D05-EF117D21D6EA}"/>
              </a:ext>
            </a:extLst>
          </p:cNvPr>
          <p:cNvSpPr txBox="1"/>
          <p:nvPr/>
        </p:nvSpPr>
        <p:spPr>
          <a:xfrm>
            <a:off x="0" y="1938992"/>
            <a:ext cx="121920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        K</a:t>
            </a:r>
            <a:r>
              <a:rPr lang="en-US" baseline="30000" dirty="0"/>
              <a:t>+1</a:t>
            </a:r>
            <a:r>
              <a:rPr lang="en-US" dirty="0"/>
              <a:t>   and OH</a:t>
            </a:r>
            <a:r>
              <a:rPr lang="en-US" baseline="30000" dirty="0"/>
              <a:t>-1</a:t>
            </a:r>
            <a:r>
              <a:rPr lang="en-US" dirty="0"/>
              <a:t>                                    </a:t>
            </a:r>
          </a:p>
          <a:p>
            <a:endParaRPr lang="en-US" dirty="0"/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__Ba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__KOH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 no reaction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SR, Ba is NOT higher than K, so in this case</a:t>
            </a:r>
          </a:p>
          <a:p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Nothing happens… Ba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 bump K out of solution, no reaction.  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841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Lead (II) nitrate solution and ammonium carbonate solution...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5050DF-184B-4975-86C3-F509ABA67EB5}"/>
              </a:ext>
            </a:extLst>
          </p:cNvPr>
          <p:cNvSpPr txBox="1"/>
          <p:nvPr/>
        </p:nvSpPr>
        <p:spPr>
          <a:xfrm>
            <a:off x="0" y="2269475"/>
            <a:ext cx="1219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Pb</a:t>
            </a:r>
            <a:r>
              <a:rPr lang="en-US" baseline="30000" dirty="0"/>
              <a:t>+2  </a:t>
            </a:r>
            <a:r>
              <a:rPr lang="en-US" dirty="0"/>
              <a:t>and NO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  <a:r>
              <a:rPr lang="en-US" dirty="0"/>
              <a:t>               NH</a:t>
            </a:r>
            <a:r>
              <a:rPr lang="en-US" baseline="-25000" dirty="0"/>
              <a:t>4</a:t>
            </a:r>
            <a:r>
              <a:rPr lang="en-US" baseline="30000" dirty="0"/>
              <a:t>+1</a:t>
            </a:r>
            <a:r>
              <a:rPr lang="en-US" dirty="0"/>
              <a:t> and CO</a:t>
            </a:r>
            <a:r>
              <a:rPr lang="en-US" baseline="-25000" dirty="0"/>
              <a:t>3</a:t>
            </a:r>
            <a:r>
              <a:rPr lang="en-US" baseline="30000" dirty="0"/>
              <a:t>-2</a:t>
            </a:r>
            <a:r>
              <a:rPr lang="en-US" dirty="0"/>
              <a:t>  turns into</a:t>
            </a:r>
          </a:p>
          <a:p>
            <a:endParaRPr lang="en-US" dirty="0"/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__Pb(NO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__(NH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DR, both cations switch partners   (switch, fix, balance, F) 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8379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Lead (II) nitrate solution and ammonium carbonate solution...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5050DF-184B-4975-86C3-F509ABA67EB5}"/>
              </a:ext>
            </a:extLst>
          </p:cNvPr>
          <p:cNvSpPr txBox="1"/>
          <p:nvPr/>
        </p:nvSpPr>
        <p:spPr>
          <a:xfrm>
            <a:off x="0" y="2269475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Pb</a:t>
            </a:r>
            <a:r>
              <a:rPr lang="en-US" baseline="30000" dirty="0"/>
              <a:t>+2  </a:t>
            </a:r>
            <a:r>
              <a:rPr lang="en-US" dirty="0"/>
              <a:t>and NO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  <a:r>
              <a:rPr lang="en-US" dirty="0"/>
              <a:t>               NH</a:t>
            </a:r>
            <a:r>
              <a:rPr lang="en-US" baseline="-25000" dirty="0"/>
              <a:t>4</a:t>
            </a:r>
            <a:r>
              <a:rPr lang="en-US" baseline="30000" dirty="0"/>
              <a:t>+1</a:t>
            </a:r>
            <a:r>
              <a:rPr lang="en-US" dirty="0"/>
              <a:t> and CO</a:t>
            </a:r>
            <a:r>
              <a:rPr lang="en-US" baseline="-25000" dirty="0"/>
              <a:t>3</a:t>
            </a:r>
            <a:r>
              <a:rPr lang="en-US" baseline="30000" dirty="0"/>
              <a:t>-2</a:t>
            </a:r>
            <a:r>
              <a:rPr lang="en-US" dirty="0"/>
              <a:t>  turns into                               Pb</a:t>
            </a:r>
            <a:r>
              <a:rPr lang="en-US" baseline="30000" dirty="0"/>
              <a:t>+2  </a:t>
            </a:r>
            <a:r>
              <a:rPr lang="en-US" dirty="0"/>
              <a:t>and CO</a:t>
            </a:r>
            <a:r>
              <a:rPr lang="en-US" baseline="-25000" dirty="0"/>
              <a:t>3</a:t>
            </a:r>
            <a:r>
              <a:rPr lang="en-US" baseline="30000" dirty="0"/>
              <a:t>-2                       </a:t>
            </a:r>
            <a:r>
              <a:rPr lang="en-US" dirty="0"/>
              <a:t>NH</a:t>
            </a:r>
            <a:r>
              <a:rPr lang="en-US" baseline="-25000" dirty="0"/>
              <a:t>4</a:t>
            </a:r>
            <a:r>
              <a:rPr lang="en-US" baseline="30000" dirty="0"/>
              <a:t>+1</a:t>
            </a:r>
            <a:r>
              <a:rPr lang="en-US" dirty="0"/>
              <a:t> and NO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  <a:endParaRPr lang="en-US" dirty="0"/>
          </a:p>
          <a:p>
            <a:endParaRPr lang="en-US" dirty="0"/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__Pb(NO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__(NH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__PbCO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__NH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switch is on, lead combines with carbonate, and ammonium to nitrate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FIX, that means check the ions to write the products correctly…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1709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Lead (II) nitrate solution and ammonium carbonate solution...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5050DF-184B-4975-86C3-F509ABA67EB5}"/>
              </a:ext>
            </a:extLst>
          </p:cNvPr>
          <p:cNvSpPr txBox="1"/>
          <p:nvPr/>
        </p:nvSpPr>
        <p:spPr>
          <a:xfrm>
            <a:off x="0" y="2269475"/>
            <a:ext cx="121920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Pb</a:t>
            </a:r>
            <a:r>
              <a:rPr lang="en-US" baseline="30000" dirty="0"/>
              <a:t>+2  </a:t>
            </a:r>
            <a:r>
              <a:rPr lang="en-US" dirty="0"/>
              <a:t>and NO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  <a:r>
              <a:rPr lang="en-US" dirty="0"/>
              <a:t>               NH</a:t>
            </a:r>
            <a:r>
              <a:rPr lang="en-US" baseline="-25000" dirty="0"/>
              <a:t>4</a:t>
            </a:r>
            <a:r>
              <a:rPr lang="en-US" baseline="30000" dirty="0"/>
              <a:t>+1</a:t>
            </a:r>
            <a:r>
              <a:rPr lang="en-US" dirty="0"/>
              <a:t> and CO</a:t>
            </a:r>
            <a:r>
              <a:rPr lang="en-US" baseline="-25000" dirty="0"/>
              <a:t>3</a:t>
            </a:r>
            <a:r>
              <a:rPr lang="en-US" baseline="30000" dirty="0"/>
              <a:t>-2</a:t>
            </a:r>
            <a:r>
              <a:rPr lang="en-US" dirty="0"/>
              <a:t>  turns into                               Pb</a:t>
            </a:r>
            <a:r>
              <a:rPr lang="en-US" baseline="30000" dirty="0"/>
              <a:t>+2  </a:t>
            </a:r>
            <a:r>
              <a:rPr lang="en-US" dirty="0"/>
              <a:t>and CO</a:t>
            </a:r>
            <a:r>
              <a:rPr lang="en-US" baseline="-25000" dirty="0"/>
              <a:t>3</a:t>
            </a:r>
            <a:r>
              <a:rPr lang="en-US" baseline="30000" dirty="0"/>
              <a:t>-2                       </a:t>
            </a:r>
            <a:r>
              <a:rPr lang="en-US" dirty="0"/>
              <a:t>NH</a:t>
            </a:r>
            <a:r>
              <a:rPr lang="en-US" baseline="-25000" dirty="0"/>
              <a:t>4</a:t>
            </a:r>
            <a:r>
              <a:rPr lang="en-US" baseline="30000" dirty="0"/>
              <a:t>+1</a:t>
            </a:r>
            <a:r>
              <a:rPr lang="en-US" dirty="0"/>
              <a:t> and NO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</a:p>
          <a:p>
            <a:endParaRPr lang="en-US" dirty="0"/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__Pb(NO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__(NH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__PbCO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__NH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products are good the way they are:  first product is in a  +2 and -2, and then in the second product, +1 and -1.  These are already fixed (we got lucky!).  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balance this… 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5496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Lead (II) nitrate solution and ammonium carbonate solution...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5050DF-184B-4975-86C3-F509ABA67EB5}"/>
              </a:ext>
            </a:extLst>
          </p:cNvPr>
          <p:cNvSpPr txBox="1"/>
          <p:nvPr/>
        </p:nvSpPr>
        <p:spPr>
          <a:xfrm>
            <a:off x="0" y="2269475"/>
            <a:ext cx="121920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Pb</a:t>
            </a:r>
            <a:r>
              <a:rPr lang="en-US" baseline="30000" dirty="0"/>
              <a:t>+2  </a:t>
            </a:r>
            <a:r>
              <a:rPr lang="en-US" dirty="0"/>
              <a:t>and NO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  <a:r>
              <a:rPr lang="en-US" dirty="0"/>
              <a:t>               NH</a:t>
            </a:r>
            <a:r>
              <a:rPr lang="en-US" baseline="-25000" dirty="0"/>
              <a:t>4</a:t>
            </a:r>
            <a:r>
              <a:rPr lang="en-US" baseline="30000" dirty="0"/>
              <a:t>+1</a:t>
            </a:r>
            <a:r>
              <a:rPr lang="en-US" dirty="0"/>
              <a:t> and CO</a:t>
            </a:r>
            <a:r>
              <a:rPr lang="en-US" baseline="-25000" dirty="0"/>
              <a:t>3</a:t>
            </a:r>
            <a:r>
              <a:rPr lang="en-US" baseline="30000" dirty="0"/>
              <a:t>-2</a:t>
            </a:r>
            <a:r>
              <a:rPr lang="en-US" dirty="0"/>
              <a:t>  turns into                               Pb</a:t>
            </a:r>
            <a:r>
              <a:rPr lang="en-US" baseline="30000" dirty="0"/>
              <a:t>+2  </a:t>
            </a:r>
            <a:r>
              <a:rPr lang="en-US" dirty="0"/>
              <a:t>and CO</a:t>
            </a:r>
            <a:r>
              <a:rPr lang="en-US" baseline="-25000" dirty="0"/>
              <a:t>3</a:t>
            </a:r>
            <a:r>
              <a:rPr lang="en-US" baseline="30000" dirty="0"/>
              <a:t>-2                       </a:t>
            </a:r>
            <a:r>
              <a:rPr lang="en-US" dirty="0"/>
              <a:t>NH</a:t>
            </a:r>
            <a:r>
              <a:rPr lang="en-US" baseline="-25000" dirty="0"/>
              <a:t>4</a:t>
            </a:r>
            <a:r>
              <a:rPr lang="en-US" baseline="30000" dirty="0"/>
              <a:t>+1</a:t>
            </a:r>
            <a:r>
              <a:rPr lang="en-US" dirty="0"/>
              <a:t> and NO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</a:p>
          <a:p>
            <a:endParaRPr lang="en-US" dirty="0"/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__Pb(NO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__(NH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__PbCO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balance this… one lead in front, one in back (good)</a:t>
            </a:r>
            <a:b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nitrates in front means we put a “2” in front of the second product</a:t>
            </a:r>
          </a:p>
          <a:p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ammoniums in front (good in the back)</a:t>
            </a:r>
          </a:p>
          <a:p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carbonate in reactants, and one in product.  </a:t>
            </a:r>
            <a:r>
              <a:rPr lang="en-US" sz="32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BALANCED!  (now F)</a:t>
            </a:r>
            <a:endParaRPr lang="en-US" dirty="0">
              <a:solidFill>
                <a:srgbClr val="CC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5610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Lead (II) nitrate solution and ammonium carbonate solution...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5050DF-184B-4975-86C3-F509ABA67EB5}"/>
              </a:ext>
            </a:extLst>
          </p:cNvPr>
          <p:cNvSpPr txBox="1"/>
          <p:nvPr/>
        </p:nvSpPr>
        <p:spPr>
          <a:xfrm>
            <a:off x="0" y="2269475"/>
            <a:ext cx="121920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Pb</a:t>
            </a:r>
            <a:r>
              <a:rPr lang="en-US" baseline="30000" dirty="0"/>
              <a:t>+2  </a:t>
            </a:r>
            <a:r>
              <a:rPr lang="en-US" dirty="0"/>
              <a:t>and NO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  <a:r>
              <a:rPr lang="en-US" dirty="0"/>
              <a:t>               NH</a:t>
            </a:r>
            <a:r>
              <a:rPr lang="en-US" baseline="-25000" dirty="0"/>
              <a:t>4</a:t>
            </a:r>
            <a:r>
              <a:rPr lang="en-US" baseline="30000" dirty="0"/>
              <a:t>+1</a:t>
            </a:r>
            <a:r>
              <a:rPr lang="en-US" dirty="0"/>
              <a:t> and CO</a:t>
            </a:r>
            <a:r>
              <a:rPr lang="en-US" baseline="-25000" dirty="0"/>
              <a:t>3</a:t>
            </a:r>
            <a:r>
              <a:rPr lang="en-US" baseline="30000" dirty="0"/>
              <a:t>-2</a:t>
            </a:r>
            <a:r>
              <a:rPr lang="en-US" dirty="0"/>
              <a:t>  turns into                               Pb</a:t>
            </a:r>
            <a:r>
              <a:rPr lang="en-US" baseline="30000" dirty="0"/>
              <a:t>+2  </a:t>
            </a:r>
            <a:r>
              <a:rPr lang="en-US" dirty="0"/>
              <a:t>and CO</a:t>
            </a:r>
            <a:r>
              <a:rPr lang="en-US" baseline="-25000" dirty="0"/>
              <a:t>3</a:t>
            </a:r>
            <a:r>
              <a:rPr lang="en-US" baseline="30000" dirty="0"/>
              <a:t>-2                       </a:t>
            </a:r>
            <a:r>
              <a:rPr lang="en-US" dirty="0"/>
              <a:t>NH</a:t>
            </a:r>
            <a:r>
              <a:rPr lang="en-US" baseline="-25000" dirty="0"/>
              <a:t>4</a:t>
            </a:r>
            <a:r>
              <a:rPr lang="en-US" baseline="30000" dirty="0"/>
              <a:t>+1</a:t>
            </a:r>
            <a:r>
              <a:rPr lang="en-US" dirty="0"/>
              <a:t> and NO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</a:p>
          <a:p>
            <a:endParaRPr lang="en-US" dirty="0"/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__Pb(NO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__(NH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__PbCO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aseline="-250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32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aseline="-250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(AQ)</a:t>
            </a:r>
            <a:r>
              <a:rPr lang="en-US" sz="32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(now F)  Carbonates tend to be solids, except with group 1 cations or ammonium, here with lead (II), it’s solid (proof a reaction happened).</a:t>
            </a:r>
            <a:br>
              <a:rPr lang="en-US" sz="32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second product is aqueous with the first name, or the second name, without exceptions.  (done)  </a:t>
            </a:r>
            <a:endParaRPr lang="en-US" dirty="0">
              <a:solidFill>
                <a:srgbClr val="CC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3926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Sodium phosphate solution and cobalt (III) acetate solution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B5830-8135-4D49-8234-00AF8CF1FE94}"/>
              </a:ext>
            </a:extLst>
          </p:cNvPr>
          <p:cNvSpPr txBox="1"/>
          <p:nvPr/>
        </p:nvSpPr>
        <p:spPr>
          <a:xfrm>
            <a:off x="0" y="1938992"/>
            <a:ext cx="12192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</a:t>
            </a:r>
            <a:r>
              <a:rPr lang="en-US" baseline="30000" dirty="0"/>
              <a:t>+1  </a:t>
            </a:r>
            <a:r>
              <a:rPr lang="en-US" dirty="0"/>
              <a:t>and PO</a:t>
            </a:r>
            <a:r>
              <a:rPr lang="en-US" baseline="-25000" dirty="0"/>
              <a:t>3</a:t>
            </a:r>
            <a:r>
              <a:rPr lang="en-US" baseline="30000" dirty="0"/>
              <a:t>-3</a:t>
            </a:r>
            <a:r>
              <a:rPr lang="en-US" dirty="0"/>
              <a:t>               Co</a:t>
            </a:r>
            <a:r>
              <a:rPr lang="en-US" baseline="30000" dirty="0"/>
              <a:t>+3</a:t>
            </a:r>
            <a:r>
              <a:rPr lang="en-US" dirty="0"/>
              <a:t> and 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baseline="30000" dirty="0"/>
              <a:t>-1</a:t>
            </a:r>
            <a:r>
              <a:rPr lang="en-US" dirty="0"/>
              <a:t>  turns into</a:t>
            </a:r>
          </a:p>
          <a:p>
            <a:endParaRPr lang="en-US" dirty="0"/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__Na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__Co(C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DR, both cations switch partners   (switch, fix, balance, F) 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723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Potassium and zinc chloride solution...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9377FE-5C31-4AC0-B46B-F91C5BB0995C}"/>
              </a:ext>
            </a:extLst>
          </p:cNvPr>
          <p:cNvSpPr txBox="1"/>
          <p:nvPr/>
        </p:nvSpPr>
        <p:spPr>
          <a:xfrm>
            <a:off x="0" y="1275176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        Zn</a:t>
            </a:r>
            <a:r>
              <a:rPr lang="en-US" baseline="30000" dirty="0"/>
              <a:t>+2</a:t>
            </a:r>
            <a:r>
              <a:rPr lang="en-US" dirty="0"/>
              <a:t>   and Cl</a:t>
            </a:r>
            <a:r>
              <a:rPr lang="en-US" baseline="30000" dirty="0"/>
              <a:t>-1</a:t>
            </a:r>
            <a:r>
              <a:rPr lang="en-US" dirty="0"/>
              <a:t>                              K</a:t>
            </a:r>
            <a:r>
              <a:rPr lang="en-US" baseline="30000" dirty="0"/>
              <a:t>+1</a:t>
            </a:r>
            <a:r>
              <a:rPr lang="en-US" dirty="0"/>
              <a:t> and Cl</a:t>
            </a:r>
            <a:r>
              <a:rPr lang="en-US" baseline="30000" dirty="0"/>
              <a:t>-1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__K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__ZnCl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  __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KCl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Zn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 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SR, K is higher than Zn, so K replaces Zn in solution. 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Chloride is the spectator ion   (switch, fix, balance)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Potassium and chloride are +1 and -1, so balance next.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3209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Sodium phosphate solution and cobalt (III) acetate solution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B5830-8135-4D49-8234-00AF8CF1FE94}"/>
              </a:ext>
            </a:extLst>
          </p:cNvPr>
          <p:cNvSpPr txBox="1"/>
          <p:nvPr/>
        </p:nvSpPr>
        <p:spPr>
          <a:xfrm>
            <a:off x="0" y="1938992"/>
            <a:ext cx="12192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</a:t>
            </a:r>
            <a:r>
              <a:rPr lang="en-US" baseline="30000" dirty="0"/>
              <a:t>+1  </a:t>
            </a:r>
            <a:r>
              <a:rPr lang="en-US" dirty="0"/>
              <a:t>and PO</a:t>
            </a:r>
            <a:r>
              <a:rPr lang="en-US" baseline="-25000" dirty="0"/>
              <a:t>3</a:t>
            </a:r>
            <a:r>
              <a:rPr lang="en-US" baseline="30000" dirty="0"/>
              <a:t>-3</a:t>
            </a:r>
            <a:r>
              <a:rPr lang="en-US" dirty="0"/>
              <a:t>               Co</a:t>
            </a:r>
            <a:r>
              <a:rPr lang="en-US" baseline="30000" dirty="0"/>
              <a:t>+3</a:t>
            </a:r>
            <a:r>
              <a:rPr lang="en-US" dirty="0"/>
              <a:t> and 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baseline="30000" dirty="0"/>
              <a:t>-1</a:t>
            </a:r>
            <a:r>
              <a:rPr lang="en-US" dirty="0"/>
              <a:t>  turns into                                  Na</a:t>
            </a:r>
            <a:r>
              <a:rPr lang="en-US" baseline="30000" dirty="0"/>
              <a:t>+1  </a:t>
            </a:r>
            <a:r>
              <a:rPr lang="en-US" dirty="0"/>
              <a:t>and 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baseline="30000" dirty="0"/>
              <a:t>-1                       </a:t>
            </a:r>
            <a:r>
              <a:rPr lang="en-US" dirty="0"/>
              <a:t>Co</a:t>
            </a:r>
            <a:r>
              <a:rPr lang="en-US" baseline="30000" dirty="0"/>
              <a:t>+3</a:t>
            </a:r>
            <a:r>
              <a:rPr lang="en-US" dirty="0"/>
              <a:t> and PO</a:t>
            </a:r>
            <a:r>
              <a:rPr lang="en-US" baseline="-25000" dirty="0"/>
              <a:t>3</a:t>
            </a:r>
            <a:r>
              <a:rPr lang="en-US" baseline="30000" dirty="0"/>
              <a:t>-3</a:t>
            </a:r>
            <a:r>
              <a:rPr lang="en-US" dirty="0"/>
              <a:t>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__Na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__Co(C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 __NaC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__ CoPO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switch is on, sodium combines with acetate, and cobalt to phosphate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Now FIX, that means check the ions to write the products correctly…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1757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Sodium phosphate solution and cobalt (III) acetate solution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B5830-8135-4D49-8234-00AF8CF1FE94}"/>
              </a:ext>
            </a:extLst>
          </p:cNvPr>
          <p:cNvSpPr txBox="1"/>
          <p:nvPr/>
        </p:nvSpPr>
        <p:spPr>
          <a:xfrm>
            <a:off x="0" y="1938992"/>
            <a:ext cx="12192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</a:t>
            </a:r>
            <a:r>
              <a:rPr lang="en-US" baseline="30000" dirty="0"/>
              <a:t>+1  </a:t>
            </a:r>
            <a:r>
              <a:rPr lang="en-US" dirty="0"/>
              <a:t>and PO</a:t>
            </a:r>
            <a:r>
              <a:rPr lang="en-US" baseline="-25000" dirty="0"/>
              <a:t>3</a:t>
            </a:r>
            <a:r>
              <a:rPr lang="en-US" baseline="30000" dirty="0"/>
              <a:t>-3</a:t>
            </a:r>
            <a:r>
              <a:rPr lang="en-US" dirty="0"/>
              <a:t>               Co</a:t>
            </a:r>
            <a:r>
              <a:rPr lang="en-US" baseline="30000" dirty="0"/>
              <a:t>+3</a:t>
            </a:r>
            <a:r>
              <a:rPr lang="en-US" dirty="0"/>
              <a:t> and 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baseline="30000" dirty="0"/>
              <a:t>-1</a:t>
            </a:r>
            <a:r>
              <a:rPr lang="en-US" dirty="0"/>
              <a:t>  turns into                                  Na</a:t>
            </a:r>
            <a:r>
              <a:rPr lang="en-US" baseline="30000" dirty="0"/>
              <a:t>+1  </a:t>
            </a:r>
            <a:r>
              <a:rPr lang="en-US" dirty="0"/>
              <a:t>and 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baseline="30000" dirty="0"/>
              <a:t>-1                       </a:t>
            </a:r>
            <a:r>
              <a:rPr lang="en-US" dirty="0"/>
              <a:t>Co</a:t>
            </a:r>
            <a:r>
              <a:rPr lang="en-US" baseline="30000" dirty="0"/>
              <a:t>+3</a:t>
            </a:r>
            <a:r>
              <a:rPr lang="en-US" dirty="0"/>
              <a:t> and PO</a:t>
            </a:r>
            <a:r>
              <a:rPr lang="en-US" baseline="-25000" dirty="0"/>
              <a:t>3</a:t>
            </a:r>
            <a:r>
              <a:rPr lang="en-US" baseline="30000" dirty="0"/>
              <a:t>-3</a:t>
            </a:r>
            <a:r>
              <a:rPr lang="en-US" dirty="0"/>
              <a:t>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__Na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__Co(C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 __NaC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__ CoPO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first product is good:  in a  +1 and -1 ratio, </a:t>
            </a:r>
            <a:b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second product, +3 and -3, which is really a 1:1 ratio too, so it’s good as written as well.  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balance this…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6003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Sodium phosphate solution and cobalt (III) acetate solution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B5830-8135-4D49-8234-00AF8CF1FE94}"/>
              </a:ext>
            </a:extLst>
          </p:cNvPr>
          <p:cNvSpPr txBox="1"/>
          <p:nvPr/>
        </p:nvSpPr>
        <p:spPr>
          <a:xfrm>
            <a:off x="0" y="1938992"/>
            <a:ext cx="121920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</a:t>
            </a:r>
            <a:r>
              <a:rPr lang="en-US" baseline="30000" dirty="0"/>
              <a:t>+1  </a:t>
            </a:r>
            <a:r>
              <a:rPr lang="en-US" dirty="0"/>
              <a:t>and PO</a:t>
            </a:r>
            <a:r>
              <a:rPr lang="en-US" baseline="-25000" dirty="0"/>
              <a:t>3</a:t>
            </a:r>
            <a:r>
              <a:rPr lang="en-US" baseline="30000" dirty="0"/>
              <a:t>-3</a:t>
            </a:r>
            <a:r>
              <a:rPr lang="en-US" dirty="0"/>
              <a:t>               Co</a:t>
            </a:r>
            <a:r>
              <a:rPr lang="en-US" baseline="30000" dirty="0"/>
              <a:t>+3</a:t>
            </a:r>
            <a:r>
              <a:rPr lang="en-US" dirty="0"/>
              <a:t> and 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baseline="30000" dirty="0"/>
              <a:t>-1</a:t>
            </a:r>
            <a:r>
              <a:rPr lang="en-US" dirty="0"/>
              <a:t>  turns into                                  Na</a:t>
            </a:r>
            <a:r>
              <a:rPr lang="en-US" baseline="30000" dirty="0"/>
              <a:t>+1  </a:t>
            </a:r>
            <a:r>
              <a:rPr lang="en-US" dirty="0"/>
              <a:t>and 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baseline="30000" dirty="0"/>
              <a:t>-1                       </a:t>
            </a:r>
            <a:r>
              <a:rPr lang="en-US" dirty="0"/>
              <a:t>Co</a:t>
            </a:r>
            <a:r>
              <a:rPr lang="en-US" baseline="30000" dirty="0"/>
              <a:t>+3</a:t>
            </a:r>
            <a:r>
              <a:rPr lang="en-US" dirty="0"/>
              <a:t> and PO</a:t>
            </a:r>
            <a:r>
              <a:rPr lang="en-US" baseline="-25000" dirty="0"/>
              <a:t>3</a:t>
            </a:r>
            <a:r>
              <a:rPr lang="en-US" baseline="30000" dirty="0"/>
              <a:t>-3</a:t>
            </a:r>
            <a:r>
              <a:rPr lang="en-US" dirty="0"/>
              <a:t>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__Na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__Co(C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__ CoPO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balance this… 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 this… 3 Na in front, put a 3 in first product. </a:t>
            </a:r>
            <a:b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phosphate in reactants, and one in products, good.  </a:t>
            </a:r>
            <a:b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cobalt in front, one in back, good.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acetates in reactants, and lucky, there’s 3 in the products too!  Done.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to “F” this.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6463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Sodium phosphate solution and cobalt (III) acetate solution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B5830-8135-4D49-8234-00AF8CF1FE94}"/>
              </a:ext>
            </a:extLst>
          </p:cNvPr>
          <p:cNvSpPr txBox="1"/>
          <p:nvPr/>
        </p:nvSpPr>
        <p:spPr>
          <a:xfrm>
            <a:off x="0" y="1938992"/>
            <a:ext cx="121920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</a:t>
            </a:r>
            <a:r>
              <a:rPr lang="en-US" baseline="30000" dirty="0"/>
              <a:t>+1  </a:t>
            </a:r>
            <a:r>
              <a:rPr lang="en-US" dirty="0"/>
              <a:t>and PO</a:t>
            </a:r>
            <a:r>
              <a:rPr lang="en-US" baseline="-25000" dirty="0"/>
              <a:t>3</a:t>
            </a:r>
            <a:r>
              <a:rPr lang="en-US" baseline="30000" dirty="0"/>
              <a:t>-3</a:t>
            </a:r>
            <a:r>
              <a:rPr lang="en-US" dirty="0"/>
              <a:t>               Co</a:t>
            </a:r>
            <a:r>
              <a:rPr lang="en-US" baseline="30000" dirty="0"/>
              <a:t>+3</a:t>
            </a:r>
            <a:r>
              <a:rPr lang="en-US" dirty="0"/>
              <a:t> and 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baseline="30000" dirty="0"/>
              <a:t>-1</a:t>
            </a:r>
            <a:r>
              <a:rPr lang="en-US" dirty="0"/>
              <a:t>  turns into                                  Na</a:t>
            </a:r>
            <a:r>
              <a:rPr lang="en-US" baseline="30000" dirty="0"/>
              <a:t>+1  </a:t>
            </a:r>
            <a:r>
              <a:rPr lang="en-US" dirty="0"/>
              <a:t>and 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baseline="30000" dirty="0"/>
              <a:t>-1                       </a:t>
            </a:r>
            <a:r>
              <a:rPr lang="en-US" dirty="0"/>
              <a:t>Co</a:t>
            </a:r>
            <a:r>
              <a:rPr lang="en-US" baseline="30000" dirty="0"/>
              <a:t>+3</a:t>
            </a:r>
            <a:r>
              <a:rPr lang="en-US" dirty="0"/>
              <a:t> and PO</a:t>
            </a:r>
            <a:r>
              <a:rPr lang="en-US" baseline="-25000" dirty="0"/>
              <a:t>3</a:t>
            </a:r>
            <a:r>
              <a:rPr lang="en-US" baseline="30000" dirty="0"/>
              <a:t>-3</a:t>
            </a:r>
            <a:r>
              <a:rPr lang="en-US" dirty="0"/>
              <a:t>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__Na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__Co(C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__ CoPO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to “F” this.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 one:  if your first name is in group 1 you’re AQ all the way.</a:t>
            </a:r>
            <a:br>
              <a:rPr lang="en-US" sz="32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your last name is acetate, also, AQ without exception.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 two:  cobalt is not on table F, but phosphates are.  Most phosphates are solids, Co is NOT an exception, this is the solid product.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CC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683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Ammonium chromate solution and sodium chloride solution...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2DD7ED-6318-4856-9513-511BAACE8BDA}"/>
              </a:ext>
            </a:extLst>
          </p:cNvPr>
          <p:cNvSpPr txBox="1"/>
          <p:nvPr/>
        </p:nvSpPr>
        <p:spPr>
          <a:xfrm>
            <a:off x="0" y="1938992"/>
            <a:ext cx="12192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NH</a:t>
            </a:r>
            <a:r>
              <a:rPr lang="en-US" baseline="-25000" dirty="0"/>
              <a:t>4</a:t>
            </a:r>
            <a:r>
              <a:rPr lang="en-US" baseline="30000" dirty="0"/>
              <a:t>+1  </a:t>
            </a:r>
            <a:r>
              <a:rPr lang="en-US" dirty="0"/>
              <a:t>and CrO</a:t>
            </a:r>
            <a:r>
              <a:rPr lang="en-US" baseline="-25000" dirty="0"/>
              <a:t>4</a:t>
            </a:r>
            <a:r>
              <a:rPr lang="en-US" baseline="30000" dirty="0"/>
              <a:t>-2</a:t>
            </a:r>
            <a:r>
              <a:rPr lang="en-US" dirty="0"/>
              <a:t>               Na</a:t>
            </a:r>
            <a:r>
              <a:rPr lang="en-US" baseline="30000" dirty="0"/>
              <a:t>+1</a:t>
            </a:r>
            <a:r>
              <a:rPr lang="en-US" dirty="0"/>
              <a:t> and Cl</a:t>
            </a:r>
            <a:r>
              <a:rPr lang="en-US" baseline="30000" dirty="0"/>
              <a:t>-1</a:t>
            </a:r>
            <a:r>
              <a:rPr lang="en-US" dirty="0"/>
              <a:t>  turns into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__(NH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__NaCl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8984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Ammonium chromate solution and sodium chloride solution...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2DD7ED-6318-4856-9513-511BAACE8BDA}"/>
              </a:ext>
            </a:extLst>
          </p:cNvPr>
          <p:cNvSpPr txBox="1"/>
          <p:nvPr/>
        </p:nvSpPr>
        <p:spPr>
          <a:xfrm>
            <a:off x="0" y="1938992"/>
            <a:ext cx="1219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NH</a:t>
            </a:r>
            <a:r>
              <a:rPr lang="en-US" baseline="-25000" dirty="0"/>
              <a:t>4</a:t>
            </a:r>
            <a:r>
              <a:rPr lang="en-US" baseline="30000" dirty="0"/>
              <a:t>+1  </a:t>
            </a:r>
            <a:r>
              <a:rPr lang="en-US" dirty="0"/>
              <a:t>and CrO</a:t>
            </a:r>
            <a:r>
              <a:rPr lang="en-US" baseline="-25000" dirty="0"/>
              <a:t>4</a:t>
            </a:r>
            <a:r>
              <a:rPr lang="en-US" baseline="30000" dirty="0"/>
              <a:t>-2</a:t>
            </a:r>
            <a:r>
              <a:rPr lang="en-US" dirty="0"/>
              <a:t>     </a:t>
            </a:r>
            <a:r>
              <a:rPr lang="en-US" dirty="0" err="1"/>
              <a:t>CrO</a:t>
            </a:r>
            <a:r>
              <a:rPr lang="en-US" baseline="-25000" dirty="0" err="1"/>
              <a:t>4</a:t>
            </a:r>
            <a:r>
              <a:rPr lang="en-US" baseline="30000" dirty="0" err="1"/>
              <a:t>-2</a:t>
            </a:r>
            <a:r>
              <a:rPr lang="en-US" dirty="0"/>
              <a:t>           Na</a:t>
            </a:r>
            <a:r>
              <a:rPr lang="en-US" baseline="30000" dirty="0"/>
              <a:t>+1</a:t>
            </a:r>
            <a:r>
              <a:rPr lang="en-US" dirty="0"/>
              <a:t> and Cl</a:t>
            </a:r>
            <a:r>
              <a:rPr lang="en-US" baseline="30000" dirty="0"/>
              <a:t>-1</a:t>
            </a:r>
            <a:r>
              <a:rPr lang="en-US" dirty="0"/>
              <a:t>  turns into                           Na</a:t>
            </a:r>
            <a:r>
              <a:rPr lang="en-US" baseline="30000" dirty="0"/>
              <a:t>+1</a:t>
            </a:r>
            <a:r>
              <a:rPr lang="en-US" dirty="0"/>
              <a:t>   and   CrO</a:t>
            </a:r>
            <a:r>
              <a:rPr lang="en-US" baseline="-25000" dirty="0"/>
              <a:t>4</a:t>
            </a:r>
            <a:r>
              <a:rPr lang="en-US" baseline="30000" dirty="0"/>
              <a:t>-2</a:t>
            </a:r>
            <a:r>
              <a:rPr lang="en-US" dirty="0"/>
              <a:t>                     NH</a:t>
            </a:r>
            <a:r>
              <a:rPr lang="en-US" baseline="-25000" dirty="0"/>
              <a:t>4</a:t>
            </a:r>
            <a:r>
              <a:rPr lang="en-US" baseline="30000" dirty="0"/>
              <a:t>+1</a:t>
            </a:r>
            <a:r>
              <a:rPr lang="en-US" dirty="0"/>
              <a:t>  and Cl</a:t>
            </a:r>
            <a:r>
              <a:rPr lang="en-US" baseline="30000" dirty="0"/>
              <a:t>-1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__(NH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__NaCl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 __NaCrO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__ NH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Switched, now fix 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7277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Ammonium chromate solution and sodium chloride solution...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2DD7ED-6318-4856-9513-511BAACE8BDA}"/>
              </a:ext>
            </a:extLst>
          </p:cNvPr>
          <p:cNvSpPr txBox="1"/>
          <p:nvPr/>
        </p:nvSpPr>
        <p:spPr>
          <a:xfrm>
            <a:off x="0" y="1938992"/>
            <a:ext cx="12192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NH</a:t>
            </a:r>
            <a:r>
              <a:rPr lang="en-US" baseline="-25000" dirty="0"/>
              <a:t>4</a:t>
            </a:r>
            <a:r>
              <a:rPr lang="en-US" baseline="30000" dirty="0"/>
              <a:t>+1  </a:t>
            </a:r>
            <a:r>
              <a:rPr lang="en-US" dirty="0"/>
              <a:t>and CrO</a:t>
            </a:r>
            <a:r>
              <a:rPr lang="en-US" baseline="-25000" dirty="0"/>
              <a:t>4</a:t>
            </a:r>
            <a:r>
              <a:rPr lang="en-US" baseline="30000" dirty="0"/>
              <a:t>-2</a:t>
            </a:r>
            <a:r>
              <a:rPr lang="en-US" dirty="0"/>
              <a:t>     </a:t>
            </a:r>
            <a:r>
              <a:rPr lang="en-US" dirty="0" err="1"/>
              <a:t>CrO</a:t>
            </a:r>
            <a:r>
              <a:rPr lang="en-US" baseline="-25000" dirty="0" err="1"/>
              <a:t>4</a:t>
            </a:r>
            <a:r>
              <a:rPr lang="en-US" baseline="30000" dirty="0" err="1"/>
              <a:t>-2</a:t>
            </a:r>
            <a:r>
              <a:rPr lang="en-US" dirty="0"/>
              <a:t>           Na</a:t>
            </a:r>
            <a:r>
              <a:rPr lang="en-US" baseline="30000" dirty="0"/>
              <a:t>+1</a:t>
            </a:r>
            <a:r>
              <a:rPr lang="en-US" dirty="0"/>
              <a:t> and Cl</a:t>
            </a:r>
            <a:r>
              <a:rPr lang="en-US" baseline="30000" dirty="0"/>
              <a:t>-1</a:t>
            </a:r>
            <a:r>
              <a:rPr lang="en-US" dirty="0"/>
              <a:t>  turns into                           Na</a:t>
            </a:r>
            <a:r>
              <a:rPr lang="en-US" baseline="30000" dirty="0"/>
              <a:t>+1</a:t>
            </a:r>
            <a:r>
              <a:rPr lang="en-US" dirty="0"/>
              <a:t>   and   CrO</a:t>
            </a:r>
            <a:r>
              <a:rPr lang="en-US" baseline="-25000" dirty="0"/>
              <a:t>4</a:t>
            </a:r>
            <a:r>
              <a:rPr lang="en-US" baseline="30000" dirty="0"/>
              <a:t>-2</a:t>
            </a:r>
            <a:r>
              <a:rPr lang="en-US" dirty="0"/>
              <a:t>                     NH</a:t>
            </a:r>
            <a:r>
              <a:rPr lang="en-US" baseline="-25000" dirty="0"/>
              <a:t>4</a:t>
            </a:r>
            <a:r>
              <a:rPr lang="en-US" baseline="30000" dirty="0"/>
              <a:t>+1</a:t>
            </a:r>
            <a:r>
              <a:rPr lang="en-US" dirty="0"/>
              <a:t>  and Cl</a:t>
            </a:r>
            <a:r>
              <a:rPr lang="en-US" baseline="30000" dirty="0"/>
              <a:t>-1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__(NH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__NaCl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 __Na</a:t>
            </a:r>
            <a:r>
              <a:rPr lang="en-US" sz="32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__ NH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Easy fix, the sodium Na</a:t>
            </a:r>
            <a:r>
              <a:rPr lang="en-US" sz="32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needs to be doubled to “balance” against the CrO</a:t>
            </a:r>
            <a:r>
              <a:rPr lang="en-US" sz="32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anion.  The second product is in an easy +1 to -1 ratio already.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to balance this double replacement reaction. </a:t>
            </a:r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4729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Ammonium chromate solution and sodium chloride solution...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2DD7ED-6318-4856-9513-511BAACE8BDA}"/>
              </a:ext>
            </a:extLst>
          </p:cNvPr>
          <p:cNvSpPr txBox="1"/>
          <p:nvPr/>
        </p:nvSpPr>
        <p:spPr>
          <a:xfrm>
            <a:off x="0" y="1938992"/>
            <a:ext cx="12192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NH</a:t>
            </a:r>
            <a:r>
              <a:rPr lang="en-US" baseline="-25000" dirty="0"/>
              <a:t>4</a:t>
            </a:r>
            <a:r>
              <a:rPr lang="en-US" baseline="30000" dirty="0"/>
              <a:t>+1  </a:t>
            </a:r>
            <a:r>
              <a:rPr lang="en-US" dirty="0"/>
              <a:t>and CrO</a:t>
            </a:r>
            <a:r>
              <a:rPr lang="en-US" baseline="-25000" dirty="0"/>
              <a:t>4</a:t>
            </a:r>
            <a:r>
              <a:rPr lang="en-US" baseline="30000" dirty="0"/>
              <a:t>-2</a:t>
            </a:r>
            <a:r>
              <a:rPr lang="en-US" dirty="0"/>
              <a:t>     </a:t>
            </a:r>
            <a:r>
              <a:rPr lang="en-US" dirty="0" err="1"/>
              <a:t>CrO</a:t>
            </a:r>
            <a:r>
              <a:rPr lang="en-US" baseline="-25000" dirty="0" err="1"/>
              <a:t>4</a:t>
            </a:r>
            <a:r>
              <a:rPr lang="en-US" baseline="30000" dirty="0" err="1"/>
              <a:t>-2</a:t>
            </a:r>
            <a:r>
              <a:rPr lang="en-US" dirty="0"/>
              <a:t>           Na</a:t>
            </a:r>
            <a:r>
              <a:rPr lang="en-US" baseline="30000" dirty="0"/>
              <a:t>+1</a:t>
            </a:r>
            <a:r>
              <a:rPr lang="en-US" dirty="0"/>
              <a:t> and Cl</a:t>
            </a:r>
            <a:r>
              <a:rPr lang="en-US" baseline="30000" dirty="0"/>
              <a:t>-1</a:t>
            </a:r>
            <a:r>
              <a:rPr lang="en-US" dirty="0"/>
              <a:t>  turns into                           Na</a:t>
            </a:r>
            <a:r>
              <a:rPr lang="en-US" baseline="30000" dirty="0"/>
              <a:t>+1</a:t>
            </a:r>
            <a:r>
              <a:rPr lang="en-US" dirty="0"/>
              <a:t>   and   CrO</a:t>
            </a:r>
            <a:r>
              <a:rPr lang="en-US" baseline="-25000" dirty="0"/>
              <a:t>4</a:t>
            </a:r>
            <a:r>
              <a:rPr lang="en-US" baseline="30000" dirty="0"/>
              <a:t>-2</a:t>
            </a:r>
            <a:r>
              <a:rPr lang="en-US" dirty="0"/>
              <a:t>                     NH</a:t>
            </a:r>
            <a:r>
              <a:rPr lang="en-US" baseline="-25000" dirty="0"/>
              <a:t>4</a:t>
            </a:r>
            <a:r>
              <a:rPr lang="en-US" baseline="30000" dirty="0"/>
              <a:t>+1</a:t>
            </a:r>
            <a:r>
              <a:rPr lang="en-US" dirty="0"/>
              <a:t>  and Cl</a:t>
            </a:r>
            <a:r>
              <a:rPr lang="en-US" baseline="30000" dirty="0"/>
              <a:t>-1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__(NH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 __Na</a:t>
            </a:r>
            <a:r>
              <a:rPr lang="en-US" sz="32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to balance this double replacement reaction.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ammoniums up front, put a 2 in front of the second product. </a:t>
            </a:r>
            <a:br>
              <a:rPr lang="en-US" sz="3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chromate front and back (good)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Na in reactants, two in products, put a 2 in front of the NaCl (good)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Cl in reactants, and we have 2 in products (good) 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(time to “F”)  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7564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Ammonium chromate solution and sodium chloride solution...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2DD7ED-6318-4856-9513-511BAACE8BDA}"/>
              </a:ext>
            </a:extLst>
          </p:cNvPr>
          <p:cNvSpPr txBox="1"/>
          <p:nvPr/>
        </p:nvSpPr>
        <p:spPr>
          <a:xfrm>
            <a:off x="0" y="1938992"/>
            <a:ext cx="12192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NH</a:t>
            </a:r>
            <a:r>
              <a:rPr lang="en-US" baseline="-25000" dirty="0"/>
              <a:t>4</a:t>
            </a:r>
            <a:r>
              <a:rPr lang="en-US" baseline="30000" dirty="0"/>
              <a:t>+1  </a:t>
            </a:r>
            <a:r>
              <a:rPr lang="en-US" dirty="0"/>
              <a:t>and CrO</a:t>
            </a:r>
            <a:r>
              <a:rPr lang="en-US" baseline="-25000" dirty="0"/>
              <a:t>4</a:t>
            </a:r>
            <a:r>
              <a:rPr lang="en-US" baseline="30000" dirty="0"/>
              <a:t>-2</a:t>
            </a:r>
            <a:r>
              <a:rPr lang="en-US" dirty="0"/>
              <a:t>     </a:t>
            </a:r>
            <a:r>
              <a:rPr lang="en-US" dirty="0" err="1"/>
              <a:t>CrO</a:t>
            </a:r>
            <a:r>
              <a:rPr lang="en-US" baseline="-25000" dirty="0" err="1"/>
              <a:t>4</a:t>
            </a:r>
            <a:r>
              <a:rPr lang="en-US" baseline="30000" dirty="0" err="1"/>
              <a:t>-2</a:t>
            </a:r>
            <a:r>
              <a:rPr lang="en-US" dirty="0"/>
              <a:t>           Na</a:t>
            </a:r>
            <a:r>
              <a:rPr lang="en-US" baseline="30000" dirty="0"/>
              <a:t>+1</a:t>
            </a:r>
            <a:r>
              <a:rPr lang="en-US" dirty="0"/>
              <a:t> and Cl</a:t>
            </a:r>
            <a:r>
              <a:rPr lang="en-US" baseline="30000" dirty="0"/>
              <a:t>-1</a:t>
            </a:r>
            <a:r>
              <a:rPr lang="en-US" dirty="0"/>
              <a:t>  turns into                           Na</a:t>
            </a:r>
            <a:r>
              <a:rPr lang="en-US" baseline="30000" dirty="0"/>
              <a:t>+1</a:t>
            </a:r>
            <a:r>
              <a:rPr lang="en-US" dirty="0"/>
              <a:t>   and   CrO</a:t>
            </a:r>
            <a:r>
              <a:rPr lang="en-US" baseline="-25000" dirty="0"/>
              <a:t>4</a:t>
            </a:r>
            <a:r>
              <a:rPr lang="en-US" baseline="30000" dirty="0"/>
              <a:t>-2</a:t>
            </a:r>
            <a:r>
              <a:rPr lang="en-US" dirty="0"/>
              <a:t>                     NH</a:t>
            </a:r>
            <a:r>
              <a:rPr lang="en-US" baseline="-25000" dirty="0"/>
              <a:t>4</a:t>
            </a:r>
            <a:r>
              <a:rPr lang="en-US" baseline="30000" dirty="0"/>
              <a:t>+1</a:t>
            </a:r>
            <a:r>
              <a:rPr lang="en-US" dirty="0"/>
              <a:t>  and Cl</a:t>
            </a:r>
            <a:r>
              <a:rPr lang="en-US" baseline="30000" dirty="0"/>
              <a:t>-1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__(NH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 __Na</a:t>
            </a:r>
            <a:r>
              <a:rPr lang="en-US" sz="32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(AQ)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(AQ)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to “F”…</a:t>
            </a:r>
            <a:b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 one has sodium cation, that is AQ without exception.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 two has ammonium as cation, also AQ without exception.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AQ products means that after all of this work, we end up with a mixture, not a chemical reaction after all.  All good, but NO REACTION.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8894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Aluminum hydrogen carbonate solution and potassium sulfide solution…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224FF8-52DD-4667-ADA2-93336D9ABDA2}"/>
              </a:ext>
            </a:extLst>
          </p:cNvPr>
          <p:cNvSpPr txBox="1"/>
          <p:nvPr/>
        </p:nvSpPr>
        <p:spPr>
          <a:xfrm>
            <a:off x="0" y="2862322"/>
            <a:ext cx="12192000" cy="113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</a:t>
            </a:r>
            <a:r>
              <a:rPr lang="en-US" baseline="30000" dirty="0"/>
              <a:t>+3  </a:t>
            </a:r>
            <a:r>
              <a:rPr lang="en-US" dirty="0"/>
              <a:t>and HCO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  <a:r>
              <a:rPr lang="en-US" dirty="0"/>
              <a:t>               K</a:t>
            </a:r>
            <a:r>
              <a:rPr lang="en-US" baseline="30000" dirty="0"/>
              <a:t>+1</a:t>
            </a:r>
            <a:r>
              <a:rPr lang="en-US" dirty="0"/>
              <a:t> and S</a:t>
            </a:r>
            <a:r>
              <a:rPr lang="en-US" baseline="30000" dirty="0"/>
              <a:t>-2</a:t>
            </a:r>
            <a:r>
              <a:rPr lang="en-US" dirty="0"/>
              <a:t>  turns into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__Al(HCO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__K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166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Potassium and zinc chloride solution...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9377FE-5C31-4AC0-B46B-F91C5BB0995C}"/>
              </a:ext>
            </a:extLst>
          </p:cNvPr>
          <p:cNvSpPr txBox="1"/>
          <p:nvPr/>
        </p:nvSpPr>
        <p:spPr>
          <a:xfrm>
            <a:off x="0" y="1275176"/>
            <a:ext cx="12192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        Zn</a:t>
            </a:r>
            <a:r>
              <a:rPr lang="en-US" baseline="30000" dirty="0"/>
              <a:t>+2</a:t>
            </a:r>
            <a:r>
              <a:rPr lang="en-US" dirty="0"/>
              <a:t>   and Cl</a:t>
            </a:r>
            <a:r>
              <a:rPr lang="en-US" baseline="30000" dirty="0"/>
              <a:t>-1</a:t>
            </a:r>
            <a:r>
              <a:rPr lang="en-US" dirty="0"/>
              <a:t>                              K</a:t>
            </a:r>
            <a:r>
              <a:rPr lang="en-US" baseline="30000" dirty="0"/>
              <a:t>+1</a:t>
            </a:r>
            <a:r>
              <a:rPr lang="en-US" dirty="0"/>
              <a:t> and Cl</a:t>
            </a:r>
            <a:r>
              <a:rPr lang="en-US" baseline="30000" dirty="0"/>
              <a:t>-1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__K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__ZnCl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  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KCl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Zn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 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SR, K is higher than Zn, so K replaces Zn in solution. 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Chloride is the spectator ion   (switch, fix, balance)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Potassium and chloride are +1 and -1, so balance next.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need a “2” for the two chlorides, now start again…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850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Aluminum hydrogen carbonate solution and potassium sulfide solution…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224FF8-52DD-4667-ADA2-93336D9ABDA2}"/>
              </a:ext>
            </a:extLst>
          </p:cNvPr>
          <p:cNvSpPr txBox="1"/>
          <p:nvPr/>
        </p:nvSpPr>
        <p:spPr>
          <a:xfrm>
            <a:off x="0" y="2862322"/>
            <a:ext cx="12192000" cy="113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</a:t>
            </a:r>
            <a:r>
              <a:rPr lang="en-US" baseline="30000" dirty="0"/>
              <a:t>+3  </a:t>
            </a:r>
            <a:r>
              <a:rPr lang="en-US" dirty="0"/>
              <a:t>and HCO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  <a:r>
              <a:rPr lang="en-US" dirty="0"/>
              <a:t>               SK</a:t>
            </a:r>
            <a:r>
              <a:rPr lang="en-US" baseline="30000" dirty="0"/>
              <a:t>+1</a:t>
            </a:r>
            <a:r>
              <a:rPr lang="en-US" dirty="0"/>
              <a:t> and </a:t>
            </a:r>
            <a:r>
              <a:rPr lang="en-US" baseline="30000" dirty="0"/>
              <a:t>-2</a:t>
            </a:r>
            <a:r>
              <a:rPr lang="en-US" dirty="0"/>
              <a:t>  turns into                             Al</a:t>
            </a:r>
            <a:r>
              <a:rPr lang="en-US" baseline="30000" dirty="0"/>
              <a:t>+3  </a:t>
            </a:r>
            <a:r>
              <a:rPr lang="en-US" dirty="0"/>
              <a:t>and S</a:t>
            </a:r>
            <a:r>
              <a:rPr lang="en-US" baseline="30000" dirty="0"/>
              <a:t>-2</a:t>
            </a:r>
            <a:r>
              <a:rPr lang="en-US" dirty="0"/>
              <a:t>                   K</a:t>
            </a:r>
            <a:r>
              <a:rPr lang="en-US" baseline="30000" dirty="0"/>
              <a:t>+1</a:t>
            </a:r>
            <a:r>
              <a:rPr lang="en-US" dirty="0"/>
              <a:t> and HCO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  <a:r>
              <a:rPr lang="en-US" dirty="0"/>
              <a:t>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__Al(HCO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__K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__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 __KHCO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baseline="-25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E81348-8AB4-4265-BD2A-6727DE07E6D5}"/>
              </a:ext>
            </a:extLst>
          </p:cNvPr>
          <p:cNvSpPr txBox="1"/>
          <p:nvPr/>
        </p:nvSpPr>
        <p:spPr>
          <a:xfrm>
            <a:off x="2975429" y="5326743"/>
            <a:ext cx="4049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SWITCHED</a:t>
            </a:r>
          </a:p>
        </p:txBody>
      </p:sp>
    </p:spTree>
    <p:extLst>
      <p:ext uri="{BB962C8B-B14F-4D97-AF65-F5344CB8AC3E}">
        <p14:creationId xmlns:p14="http://schemas.microsoft.com/office/powerpoint/2010/main" val="29531543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Aluminum hydrogen carbonate solution and potassium sulfide solution…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224FF8-52DD-4667-ADA2-93336D9ABDA2}"/>
              </a:ext>
            </a:extLst>
          </p:cNvPr>
          <p:cNvSpPr txBox="1"/>
          <p:nvPr/>
        </p:nvSpPr>
        <p:spPr>
          <a:xfrm>
            <a:off x="0" y="2862322"/>
            <a:ext cx="12192000" cy="113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</a:t>
            </a:r>
            <a:r>
              <a:rPr lang="en-US" baseline="30000" dirty="0"/>
              <a:t>+3  </a:t>
            </a:r>
            <a:r>
              <a:rPr lang="en-US" dirty="0"/>
              <a:t>and HCO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  <a:r>
              <a:rPr lang="en-US" dirty="0"/>
              <a:t>               SK</a:t>
            </a:r>
            <a:r>
              <a:rPr lang="en-US" baseline="30000" dirty="0"/>
              <a:t>+1</a:t>
            </a:r>
            <a:r>
              <a:rPr lang="en-US" dirty="0"/>
              <a:t> and </a:t>
            </a:r>
            <a:r>
              <a:rPr lang="en-US" baseline="30000" dirty="0"/>
              <a:t>-2</a:t>
            </a:r>
            <a:r>
              <a:rPr lang="en-US" dirty="0"/>
              <a:t>  turns into                             Al</a:t>
            </a:r>
            <a:r>
              <a:rPr lang="en-US" baseline="30000" dirty="0"/>
              <a:t>+3  </a:t>
            </a:r>
            <a:r>
              <a:rPr lang="en-US" dirty="0"/>
              <a:t>and S</a:t>
            </a:r>
            <a:r>
              <a:rPr lang="en-US" baseline="30000" dirty="0"/>
              <a:t>-2</a:t>
            </a:r>
            <a:r>
              <a:rPr lang="en-US" dirty="0"/>
              <a:t>                   K</a:t>
            </a:r>
            <a:r>
              <a:rPr lang="en-US" baseline="30000" dirty="0"/>
              <a:t>+1</a:t>
            </a:r>
            <a:r>
              <a:rPr lang="en-US" dirty="0"/>
              <a:t> and HCO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  <a:r>
              <a:rPr lang="en-US" dirty="0"/>
              <a:t>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__Al(HCO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__K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__Al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 __KHCO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baseline="-25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E81348-8AB4-4265-BD2A-6727DE07E6D5}"/>
              </a:ext>
            </a:extLst>
          </p:cNvPr>
          <p:cNvSpPr txBox="1"/>
          <p:nvPr/>
        </p:nvSpPr>
        <p:spPr>
          <a:xfrm>
            <a:off x="2975429" y="5326743"/>
            <a:ext cx="4049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00FF"/>
                </a:solidFill>
              </a:rPr>
              <a:t>FIXED</a:t>
            </a:r>
          </a:p>
        </p:txBody>
      </p:sp>
    </p:spTree>
    <p:extLst>
      <p:ext uri="{BB962C8B-B14F-4D97-AF65-F5344CB8AC3E}">
        <p14:creationId xmlns:p14="http://schemas.microsoft.com/office/powerpoint/2010/main" val="33127544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Aluminum hydrogen carbonate solution and potassium sulfide solution…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224FF8-52DD-4667-ADA2-93336D9ABDA2}"/>
              </a:ext>
            </a:extLst>
          </p:cNvPr>
          <p:cNvSpPr txBox="1"/>
          <p:nvPr/>
        </p:nvSpPr>
        <p:spPr>
          <a:xfrm>
            <a:off x="0" y="2862322"/>
            <a:ext cx="12192000" cy="113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</a:t>
            </a:r>
            <a:r>
              <a:rPr lang="en-US" baseline="30000" dirty="0"/>
              <a:t>+3  </a:t>
            </a:r>
            <a:r>
              <a:rPr lang="en-US" dirty="0"/>
              <a:t>and HCO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  <a:r>
              <a:rPr lang="en-US" dirty="0"/>
              <a:t>               SK</a:t>
            </a:r>
            <a:r>
              <a:rPr lang="en-US" baseline="30000" dirty="0"/>
              <a:t>+1</a:t>
            </a:r>
            <a:r>
              <a:rPr lang="en-US" dirty="0"/>
              <a:t> and </a:t>
            </a:r>
            <a:r>
              <a:rPr lang="en-US" baseline="30000" dirty="0"/>
              <a:t>-2</a:t>
            </a:r>
            <a:r>
              <a:rPr lang="en-US" dirty="0"/>
              <a:t>  turns into                             Al</a:t>
            </a:r>
            <a:r>
              <a:rPr lang="en-US" baseline="30000" dirty="0"/>
              <a:t>+3  </a:t>
            </a:r>
            <a:r>
              <a:rPr lang="en-US" dirty="0"/>
              <a:t>and S</a:t>
            </a:r>
            <a:r>
              <a:rPr lang="en-US" baseline="30000" dirty="0"/>
              <a:t>-2</a:t>
            </a:r>
            <a:r>
              <a:rPr lang="en-US" dirty="0"/>
              <a:t>                   K</a:t>
            </a:r>
            <a:r>
              <a:rPr lang="en-US" baseline="30000" dirty="0"/>
              <a:t>+1</a:t>
            </a:r>
            <a:r>
              <a:rPr lang="en-US" dirty="0"/>
              <a:t> and HCO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  <a:r>
              <a:rPr lang="en-US" dirty="0"/>
              <a:t>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Al(HCO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Al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KHCO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baseline="-25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E81348-8AB4-4265-BD2A-6727DE07E6D5}"/>
              </a:ext>
            </a:extLst>
          </p:cNvPr>
          <p:cNvSpPr txBox="1"/>
          <p:nvPr/>
        </p:nvSpPr>
        <p:spPr>
          <a:xfrm>
            <a:off x="0" y="3995679"/>
            <a:ext cx="1209039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BALANCED</a:t>
            </a:r>
          </a:p>
          <a:p>
            <a:r>
              <a:rPr lang="en-US" sz="3600" dirty="0">
                <a:solidFill>
                  <a:srgbClr val="FF0000"/>
                </a:solidFill>
              </a:rPr>
              <a:t>2 Al front and back;  SIX hydrogen carbonates front and back.</a:t>
            </a:r>
          </a:p>
          <a:p>
            <a:r>
              <a:rPr lang="en-US" sz="3600" dirty="0">
                <a:solidFill>
                  <a:srgbClr val="FF0000"/>
                </a:solidFill>
              </a:rPr>
              <a:t>SIX </a:t>
            </a:r>
            <a:r>
              <a:rPr lang="en-US" sz="3600" dirty="0" err="1">
                <a:solidFill>
                  <a:srgbClr val="FF0000"/>
                </a:solidFill>
              </a:rPr>
              <a:t>potassiums</a:t>
            </a:r>
            <a:r>
              <a:rPr lang="en-US" sz="3600" dirty="0">
                <a:solidFill>
                  <a:srgbClr val="FF0000"/>
                </a:solidFill>
              </a:rPr>
              <a:t>, front and back.</a:t>
            </a:r>
          </a:p>
          <a:p>
            <a:r>
              <a:rPr lang="en-US" sz="3600" dirty="0">
                <a:solidFill>
                  <a:srgbClr val="FF0000"/>
                </a:solidFill>
              </a:rPr>
              <a:t>Three sulfurs front and back (DONE).  </a:t>
            </a:r>
            <a:r>
              <a:rPr lang="en-US" sz="3600" dirty="0">
                <a:solidFill>
                  <a:srgbClr val="6600FF"/>
                </a:solidFill>
              </a:rPr>
              <a:t>Now for “F”</a:t>
            </a:r>
          </a:p>
        </p:txBody>
      </p:sp>
    </p:spTree>
    <p:extLst>
      <p:ext uri="{BB962C8B-B14F-4D97-AF65-F5344CB8AC3E}">
        <p14:creationId xmlns:p14="http://schemas.microsoft.com/office/powerpoint/2010/main" val="10601165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Aluminum hydrogen carbonate solution and potassium sulfide solution…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224FF8-52DD-4667-ADA2-93336D9ABDA2}"/>
              </a:ext>
            </a:extLst>
          </p:cNvPr>
          <p:cNvSpPr txBox="1"/>
          <p:nvPr/>
        </p:nvSpPr>
        <p:spPr>
          <a:xfrm>
            <a:off x="0" y="2862322"/>
            <a:ext cx="12192000" cy="113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</a:t>
            </a:r>
            <a:r>
              <a:rPr lang="en-US" baseline="30000" dirty="0"/>
              <a:t>+3  </a:t>
            </a:r>
            <a:r>
              <a:rPr lang="en-US" dirty="0"/>
              <a:t>and HCO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  <a:r>
              <a:rPr lang="en-US" dirty="0"/>
              <a:t>               SK</a:t>
            </a:r>
            <a:r>
              <a:rPr lang="en-US" baseline="30000" dirty="0"/>
              <a:t>+1</a:t>
            </a:r>
            <a:r>
              <a:rPr lang="en-US" dirty="0"/>
              <a:t> and </a:t>
            </a:r>
            <a:r>
              <a:rPr lang="en-US" baseline="30000" dirty="0"/>
              <a:t>-2</a:t>
            </a:r>
            <a:r>
              <a:rPr lang="en-US" dirty="0"/>
              <a:t>  turns into                             Al</a:t>
            </a:r>
            <a:r>
              <a:rPr lang="en-US" baseline="30000" dirty="0"/>
              <a:t>+3  </a:t>
            </a:r>
            <a:r>
              <a:rPr lang="en-US" dirty="0"/>
              <a:t>and S</a:t>
            </a:r>
            <a:r>
              <a:rPr lang="en-US" baseline="30000" dirty="0"/>
              <a:t>-2</a:t>
            </a:r>
            <a:r>
              <a:rPr lang="en-US" dirty="0"/>
              <a:t>                   K</a:t>
            </a:r>
            <a:r>
              <a:rPr lang="en-US" baseline="30000" dirty="0"/>
              <a:t>+1</a:t>
            </a:r>
            <a:r>
              <a:rPr lang="en-US" dirty="0"/>
              <a:t> and HCO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  <a:r>
              <a:rPr lang="en-US" dirty="0"/>
              <a:t>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Al(HCO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Al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aseline="-250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KHCO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aseline="-25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(AQ)</a:t>
            </a:r>
            <a:endParaRPr lang="en-US" baseline="-25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E81348-8AB4-4265-BD2A-6727DE07E6D5}"/>
              </a:ext>
            </a:extLst>
          </p:cNvPr>
          <p:cNvSpPr txBox="1"/>
          <p:nvPr/>
        </p:nvSpPr>
        <p:spPr>
          <a:xfrm>
            <a:off x="0" y="4358536"/>
            <a:ext cx="120903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6600FF"/>
                </a:solidFill>
              </a:rPr>
              <a:t>Now for “F”</a:t>
            </a:r>
          </a:p>
          <a:p>
            <a:endParaRPr lang="en-US" sz="3600" dirty="0">
              <a:solidFill>
                <a:srgbClr val="6600FF"/>
              </a:solidFill>
            </a:endParaRPr>
          </a:p>
          <a:p>
            <a:r>
              <a:rPr lang="en-US" sz="3600" dirty="0">
                <a:solidFill>
                  <a:srgbClr val="6600FF"/>
                </a:solidFill>
              </a:rPr>
              <a:t>Sulfides tend to be solids (Al is not an exception)</a:t>
            </a:r>
            <a:br>
              <a:rPr lang="en-US" sz="3600" dirty="0">
                <a:solidFill>
                  <a:srgbClr val="6600FF"/>
                </a:solidFill>
              </a:rPr>
            </a:br>
            <a:r>
              <a:rPr lang="en-US" sz="3600" dirty="0">
                <a:solidFill>
                  <a:srgbClr val="006600"/>
                </a:solidFill>
              </a:rPr>
              <a:t>Second product is AQ due to cation or anion both.  </a:t>
            </a:r>
            <a:r>
              <a:rPr lang="en-US" sz="3600" dirty="0">
                <a:solidFill>
                  <a:srgbClr val="FF0000"/>
                </a:solidFill>
              </a:rPr>
              <a:t>Done!  </a:t>
            </a:r>
          </a:p>
        </p:txBody>
      </p:sp>
    </p:spTree>
    <p:extLst>
      <p:ext uri="{BB962C8B-B14F-4D97-AF65-F5344CB8AC3E}">
        <p14:creationId xmlns:p14="http://schemas.microsoft.com/office/powerpoint/2010/main" val="30858951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Tin (IV) chloride solution and zinc…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9D5FB-0BF7-4C37-B0CC-F6135F0FD649}"/>
              </a:ext>
            </a:extLst>
          </p:cNvPr>
          <p:cNvSpPr txBox="1"/>
          <p:nvPr/>
        </p:nvSpPr>
        <p:spPr>
          <a:xfrm>
            <a:off x="0" y="1407887"/>
            <a:ext cx="1219200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Sn</a:t>
            </a:r>
            <a:r>
              <a:rPr lang="en-US" baseline="30000" dirty="0"/>
              <a:t>+4  </a:t>
            </a:r>
            <a:r>
              <a:rPr lang="en-US" dirty="0"/>
              <a:t>and Cl</a:t>
            </a:r>
            <a:r>
              <a:rPr lang="en-US" baseline="30000" dirty="0"/>
              <a:t>-1</a:t>
            </a:r>
            <a:r>
              <a:rPr lang="en-US" dirty="0"/>
              <a:t>               Zn  is just metal – this is a set up for SR, </a:t>
            </a:r>
            <a:r>
              <a:rPr lang="en-US" dirty="0">
                <a:solidFill>
                  <a:srgbClr val="FF0000"/>
                </a:solidFill>
              </a:rPr>
              <a:t>not DR</a:t>
            </a:r>
            <a:r>
              <a:rPr lang="en-US" dirty="0"/>
              <a:t>.  You can easily turn it around, zinc plus the AQ…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__Zn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__SnCl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 we check table J, zinc is “higher” than tin, zinc is MORE REACTIVE than tin, zinc replaces tin in solution this way…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4236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Tin (IV) chloride solution and zinc…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9D5FB-0BF7-4C37-B0CC-F6135F0FD649}"/>
              </a:ext>
            </a:extLst>
          </p:cNvPr>
          <p:cNvSpPr txBox="1"/>
          <p:nvPr/>
        </p:nvSpPr>
        <p:spPr>
          <a:xfrm>
            <a:off x="0" y="1407887"/>
            <a:ext cx="1219200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Sn</a:t>
            </a:r>
            <a:r>
              <a:rPr lang="en-US" baseline="30000" dirty="0"/>
              <a:t>+4  </a:t>
            </a:r>
            <a:r>
              <a:rPr lang="en-US" dirty="0"/>
              <a:t>and Cl</a:t>
            </a:r>
            <a:r>
              <a:rPr lang="en-US" baseline="30000" dirty="0"/>
              <a:t>-1</a:t>
            </a:r>
            <a:r>
              <a:rPr lang="en-US" dirty="0"/>
              <a:t>               Zn  is just metal – this is a set up for SR, not DR.  You can easily turn it around, zinc plus the AQ…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__Zn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__SnCl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__ZnCl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Sn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Switch,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 (now)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then balance.  Zinc chloride is AQ (check table F) but the rule of thumb is, ALL SR that happen according to table J end up with a new AQ solution.  Checking is good practice.  Chlorides tend to be AQ, and zinc is not an exception. 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FIX the product.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r>
              <a:rPr lang="en-US" sz="32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Cl</a:t>
            </a:r>
            <a:r>
              <a:rPr lang="en-US" sz="32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becomes ZnCl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 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BALANCE THIS…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1540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Tin (IV) chloride solution and zinc…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9D5FB-0BF7-4C37-B0CC-F6135F0FD649}"/>
              </a:ext>
            </a:extLst>
          </p:cNvPr>
          <p:cNvSpPr txBox="1"/>
          <p:nvPr/>
        </p:nvSpPr>
        <p:spPr>
          <a:xfrm>
            <a:off x="0" y="1407887"/>
            <a:ext cx="12192000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Sn</a:t>
            </a:r>
            <a:r>
              <a:rPr lang="en-US" baseline="30000" dirty="0"/>
              <a:t>+4  </a:t>
            </a:r>
            <a:r>
              <a:rPr lang="en-US" dirty="0"/>
              <a:t>and Cl</a:t>
            </a:r>
            <a:r>
              <a:rPr lang="en-US" baseline="30000" dirty="0"/>
              <a:t>-1</a:t>
            </a:r>
            <a:r>
              <a:rPr lang="en-US" dirty="0"/>
              <a:t>               Zn  is just metal – this is a set up for SR, not DR.  You can easily turn it around, zinc plus the AQ…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__Zn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__SnCl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ZnCl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Sn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BALANCE THIS…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Say… one zinc up front, one in products (good).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tin in reactants, one in products (good).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 chlorides in reactants, only two in products, put a 2 in front of ZnCl</a:t>
            </a:r>
            <a:r>
              <a:rPr lang="en-US" sz="32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start over. 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(next slide)</a:t>
            </a:r>
          </a:p>
        </p:txBody>
      </p:sp>
    </p:spTree>
    <p:extLst>
      <p:ext uri="{BB962C8B-B14F-4D97-AF65-F5344CB8AC3E}">
        <p14:creationId xmlns:p14="http://schemas.microsoft.com/office/powerpoint/2010/main" val="11878063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Tin (IV) chloride solution and zinc…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9D5FB-0BF7-4C37-B0CC-F6135F0FD649}"/>
              </a:ext>
            </a:extLst>
          </p:cNvPr>
          <p:cNvSpPr txBox="1"/>
          <p:nvPr/>
        </p:nvSpPr>
        <p:spPr>
          <a:xfrm>
            <a:off x="0" y="1407887"/>
            <a:ext cx="12192000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Sn</a:t>
            </a:r>
            <a:r>
              <a:rPr lang="en-US" baseline="30000" dirty="0"/>
              <a:t>+4  </a:t>
            </a:r>
            <a:r>
              <a:rPr lang="en-US" dirty="0"/>
              <a:t>and Cl</a:t>
            </a:r>
            <a:r>
              <a:rPr lang="en-US" baseline="30000" dirty="0"/>
              <a:t>-1</a:t>
            </a:r>
            <a:r>
              <a:rPr lang="en-US" dirty="0"/>
              <a:t>               Zn  is just metal – this is a set up for SR, not DR.  You can easily turn it around, zinc plus the AQ…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__SnCl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ZnCl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Sn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BALANCE THIS…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Say… one zinc up front, one in products (good).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tin in reactants, one in products (good).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 chlorides in reactants, only two in products, put a 2 in front of ZnCl</a:t>
            </a:r>
            <a:r>
              <a:rPr lang="en-US" sz="20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start over. 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(next slide)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a 2 in front of the zinc, start over.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zincs front and back – good.  One tin on each side, good.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chlorides in reactants, and in products,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done!</a:t>
            </a:r>
          </a:p>
        </p:txBody>
      </p:sp>
    </p:spTree>
    <p:extLst>
      <p:ext uri="{BB962C8B-B14F-4D97-AF65-F5344CB8AC3E}">
        <p14:creationId xmlns:p14="http://schemas.microsoft.com/office/powerpoint/2010/main" val="6511683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Magnesium nitrate solution and iron…</a:t>
            </a:r>
          </a:p>
          <a:p>
            <a:endParaRPr lang="en-US" sz="6000" dirty="0"/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Mg(NO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2(AQ) 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Fe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</a:p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 is higher than Fe on table J, so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1165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Magnesium nitrate solution and iron…</a:t>
            </a:r>
          </a:p>
          <a:p>
            <a:endParaRPr lang="en-US" sz="6000" dirty="0"/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Mg(NO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2(AQ) 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Fe</a:t>
            </a:r>
            <a:r>
              <a:rPr lang="en-US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reaction happens, the iron gets “wet” in solution. 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139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Potassium and zinc chloride solution...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9377FE-5C31-4AC0-B46B-F91C5BB0995C}"/>
              </a:ext>
            </a:extLst>
          </p:cNvPr>
          <p:cNvSpPr txBox="1"/>
          <p:nvPr/>
        </p:nvSpPr>
        <p:spPr>
          <a:xfrm>
            <a:off x="0" y="1275176"/>
            <a:ext cx="1219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        Zn</a:t>
            </a:r>
            <a:r>
              <a:rPr lang="en-US" baseline="30000" dirty="0"/>
              <a:t>+2</a:t>
            </a:r>
            <a:r>
              <a:rPr lang="en-US" dirty="0"/>
              <a:t>   and Cl</a:t>
            </a:r>
            <a:r>
              <a:rPr lang="en-US" baseline="30000" dirty="0"/>
              <a:t>-1</a:t>
            </a:r>
            <a:r>
              <a:rPr lang="en-US" dirty="0"/>
              <a:t>                              K</a:t>
            </a:r>
            <a:r>
              <a:rPr lang="en-US" baseline="30000" dirty="0"/>
              <a:t>+1</a:t>
            </a:r>
            <a:r>
              <a:rPr lang="en-US" dirty="0"/>
              <a:t> and Cl</a:t>
            </a:r>
            <a:r>
              <a:rPr lang="en-US" baseline="30000" dirty="0"/>
              <a:t>-1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__ZnCl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  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KCl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Zn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 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SR, K is higher than Zn, so K replaces Zn in solution. 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Chloride is the spectator ion   (switch, fix, balance)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Potassium and chloride are +1 and -1, so balance next.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need a “2” for the two chlorides, now start again…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means 2 “K” also, now it’s balanced.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2370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Iron (III) nitrate solution and magnesium…</a:t>
            </a:r>
          </a:p>
          <a:p>
            <a:br>
              <a:rPr lang="en-US" dirty="0"/>
            </a:br>
            <a:r>
              <a:rPr lang="en-US" dirty="0"/>
              <a:t>             Fe</a:t>
            </a:r>
            <a:r>
              <a:rPr lang="en-US" baseline="30000" dirty="0"/>
              <a:t>+3</a:t>
            </a:r>
            <a:r>
              <a:rPr lang="en-US" dirty="0"/>
              <a:t>  and NO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  <a:r>
              <a:rPr lang="en-US" dirty="0"/>
              <a:t>           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__Fe(NO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3(AQ)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__Mg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→</a:t>
            </a:r>
          </a:p>
          <a:p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up for SR,  Mg is higher than Fe, so this goes forward.  Mg replaces the Fe in solution…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46804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Iron (III) nitrate solution and magnesium…</a:t>
            </a:r>
          </a:p>
          <a:p>
            <a:endParaRPr lang="en-US" dirty="0"/>
          </a:p>
          <a:p>
            <a:r>
              <a:rPr lang="en-US" dirty="0"/>
              <a:t>             Fe</a:t>
            </a:r>
            <a:r>
              <a:rPr lang="en-US" baseline="30000" dirty="0"/>
              <a:t>+3</a:t>
            </a:r>
            <a:r>
              <a:rPr lang="en-US" dirty="0"/>
              <a:t>  and NO</a:t>
            </a:r>
            <a:r>
              <a:rPr lang="en-US" baseline="-25000" dirty="0"/>
              <a:t>3</a:t>
            </a:r>
            <a:r>
              <a:rPr lang="en-US" baseline="30000" dirty="0"/>
              <a:t>-1                                                                                                                                                       </a:t>
            </a:r>
            <a:r>
              <a:rPr lang="en-US" dirty="0"/>
              <a:t>Mg</a:t>
            </a:r>
            <a:r>
              <a:rPr lang="en-US" baseline="30000" dirty="0"/>
              <a:t>+2</a:t>
            </a:r>
            <a:r>
              <a:rPr lang="en-US" dirty="0"/>
              <a:t>  and NO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  <a:r>
              <a:rPr lang="en-US" dirty="0"/>
              <a:t>        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__Fe(NO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3(AQ)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__Mg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→ __ Mg(NO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2(AQ) +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__Fe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we balance it.. 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0653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Iron (III) nitrate solution and magnesium…</a:t>
            </a:r>
          </a:p>
          <a:p>
            <a:r>
              <a:rPr lang="en-US" sz="6000" dirty="0"/>
              <a:t>  </a:t>
            </a:r>
            <a:r>
              <a:rPr lang="en-US" dirty="0"/>
              <a:t>Fe</a:t>
            </a:r>
            <a:r>
              <a:rPr lang="en-US" baseline="30000" dirty="0"/>
              <a:t>+3</a:t>
            </a:r>
            <a:r>
              <a:rPr lang="en-US" dirty="0"/>
              <a:t>  and NO</a:t>
            </a:r>
            <a:r>
              <a:rPr lang="en-US" baseline="-25000" dirty="0"/>
              <a:t>3</a:t>
            </a:r>
            <a:r>
              <a:rPr lang="en-US" baseline="30000" dirty="0"/>
              <a:t>-1                                                                                                                                                       </a:t>
            </a:r>
            <a:r>
              <a:rPr lang="en-US" dirty="0"/>
              <a:t>Mg</a:t>
            </a:r>
            <a:r>
              <a:rPr lang="en-US" baseline="30000" dirty="0"/>
              <a:t>+2</a:t>
            </a:r>
            <a:r>
              <a:rPr lang="en-US" dirty="0"/>
              <a:t>  and NO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  <a:r>
              <a:rPr lang="en-US" sz="6000" dirty="0"/>
              <a:t>        </a:t>
            </a:r>
          </a:p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Fe(NO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3(AQ)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→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Mg(NO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2(AQ) +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we balance it.. </a:t>
            </a:r>
          </a:p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irons front and back, good.</a:t>
            </a:r>
          </a:p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SIX nitrates front and back, good. </a:t>
            </a:r>
          </a:p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Mg front and back, good,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done!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75560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Silver chlorate solution and sodium chloride solution…</a:t>
            </a:r>
          </a:p>
          <a:p>
            <a:endParaRPr lang="en-US" sz="6000" dirty="0"/>
          </a:p>
          <a:p>
            <a:r>
              <a:rPr lang="en-US" sz="6000" dirty="0">
                <a:solidFill>
                  <a:srgbClr val="6600FF"/>
                </a:solidFill>
              </a:rPr>
              <a:t>Here sodium will replace the silver in solution, and it is balanced this way… </a:t>
            </a:r>
            <a:endParaRPr lang="en-US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97874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Silver chlorate solution and sodium chloride solution…</a:t>
            </a:r>
          </a:p>
          <a:p>
            <a:endParaRPr lang="en-US" sz="6000" dirty="0"/>
          </a:p>
          <a:p>
            <a:r>
              <a:rPr lang="en-US" sz="48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baseline="-250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 </a:t>
            </a:r>
            <a:r>
              <a:rPr lang="en-US" sz="48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AgClO</a:t>
            </a:r>
            <a:r>
              <a:rPr lang="en-US" sz="4800" baseline="-250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3(AQ)</a:t>
            </a:r>
            <a:r>
              <a:rPr lang="en-US" sz="48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 NaClO</a:t>
            </a:r>
            <a:r>
              <a:rPr lang="en-US" sz="4800" baseline="-250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3(AQ) </a:t>
            </a:r>
            <a:r>
              <a:rPr lang="en-US" sz="48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Ag</a:t>
            </a:r>
            <a:r>
              <a:rPr lang="en-US" sz="4800" baseline="-250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</a:p>
          <a:p>
            <a:endParaRPr lang="en-US" sz="4800" baseline="-25000" dirty="0">
              <a:solidFill>
                <a:srgbClr val="66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Sodium is higher than silver on table J, so sodium bounces the silver out of solution.</a:t>
            </a:r>
          </a:p>
          <a:p>
            <a:endParaRPr lang="en-US" sz="2400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balanced in a 1:1:1:1 ratio, </a:t>
            </a:r>
            <a:b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was easy because all ions are +1 and -1. 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86973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Ammonium sulfate solution and barium acetate solution…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84859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Ammonium sulfate solution and barium acetate solution…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F6A87A-6268-4DF0-82B8-D3B57E5D9153}"/>
              </a:ext>
            </a:extLst>
          </p:cNvPr>
          <p:cNvSpPr txBox="1"/>
          <p:nvPr/>
        </p:nvSpPr>
        <p:spPr>
          <a:xfrm>
            <a:off x="0" y="1756230"/>
            <a:ext cx="1219200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NH</a:t>
            </a:r>
            <a:r>
              <a:rPr lang="en-US" baseline="-25000" dirty="0"/>
              <a:t>4</a:t>
            </a:r>
            <a:r>
              <a:rPr lang="en-US" baseline="30000" dirty="0"/>
              <a:t>+1  </a:t>
            </a:r>
            <a:r>
              <a:rPr lang="en-US" dirty="0"/>
              <a:t>and SO</a:t>
            </a:r>
            <a:r>
              <a:rPr lang="en-US" baseline="-25000" dirty="0"/>
              <a:t>4</a:t>
            </a:r>
            <a:r>
              <a:rPr lang="en-US" baseline="30000" dirty="0"/>
              <a:t>-2</a:t>
            </a:r>
            <a:r>
              <a:rPr lang="en-US" dirty="0"/>
              <a:t>               Ba</a:t>
            </a:r>
            <a:r>
              <a:rPr lang="en-US" baseline="30000" dirty="0"/>
              <a:t>+2</a:t>
            </a:r>
            <a:r>
              <a:rPr lang="en-US" dirty="0"/>
              <a:t>   and 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baseline="30000" dirty="0"/>
              <a:t>-1</a:t>
            </a:r>
            <a:r>
              <a:rPr lang="en-US" dirty="0"/>
              <a:t>     </a:t>
            </a:r>
            <a:r>
              <a:rPr lang="en-US" dirty="0">
                <a:solidFill>
                  <a:srgbClr val="FF0000"/>
                </a:solidFill>
              </a:rPr>
              <a:t>DOUBLE REPLACEMENT…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__(NH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__Ba(C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91507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Ammonium sulfate solution and barium acetate solution…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F6A87A-6268-4DF0-82B8-D3B57E5D9153}"/>
              </a:ext>
            </a:extLst>
          </p:cNvPr>
          <p:cNvSpPr txBox="1"/>
          <p:nvPr/>
        </p:nvSpPr>
        <p:spPr>
          <a:xfrm>
            <a:off x="0" y="1756230"/>
            <a:ext cx="1219200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NH</a:t>
            </a:r>
            <a:r>
              <a:rPr lang="en-US" baseline="-25000" dirty="0"/>
              <a:t>4</a:t>
            </a:r>
            <a:r>
              <a:rPr lang="en-US" baseline="30000" dirty="0"/>
              <a:t>+1  </a:t>
            </a:r>
            <a:r>
              <a:rPr lang="en-US" dirty="0"/>
              <a:t>and SO</a:t>
            </a:r>
            <a:r>
              <a:rPr lang="en-US" baseline="-25000" dirty="0"/>
              <a:t>4</a:t>
            </a:r>
            <a:r>
              <a:rPr lang="en-US" baseline="30000" dirty="0"/>
              <a:t>-2</a:t>
            </a:r>
            <a:r>
              <a:rPr lang="en-US" dirty="0"/>
              <a:t>               Ba</a:t>
            </a:r>
            <a:r>
              <a:rPr lang="en-US" baseline="30000" dirty="0"/>
              <a:t>+2</a:t>
            </a:r>
            <a:r>
              <a:rPr lang="en-US" dirty="0"/>
              <a:t>   and 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baseline="30000" dirty="0"/>
              <a:t>-1</a:t>
            </a:r>
            <a:r>
              <a:rPr lang="en-US" dirty="0"/>
              <a:t>     </a:t>
            </a:r>
            <a:r>
              <a:rPr lang="en-US" dirty="0">
                <a:solidFill>
                  <a:srgbClr val="FF0000"/>
                </a:solidFill>
              </a:rPr>
              <a:t>DOUBLE REPLACEMENT…                </a:t>
            </a:r>
            <a:r>
              <a:rPr lang="en-US" dirty="0"/>
              <a:t>Ba</a:t>
            </a:r>
            <a:r>
              <a:rPr lang="en-US" baseline="30000" dirty="0"/>
              <a:t>+2</a:t>
            </a:r>
            <a:r>
              <a:rPr lang="en-US" dirty="0"/>
              <a:t>   and    SO</a:t>
            </a:r>
            <a:r>
              <a:rPr lang="en-US" baseline="-25000" dirty="0"/>
              <a:t>4</a:t>
            </a:r>
            <a:r>
              <a:rPr lang="en-US" baseline="30000" dirty="0"/>
              <a:t>-2</a:t>
            </a:r>
            <a:r>
              <a:rPr lang="en-US" dirty="0"/>
              <a:t>           NH</a:t>
            </a:r>
            <a:r>
              <a:rPr lang="en-US" baseline="-25000" dirty="0"/>
              <a:t>4</a:t>
            </a:r>
            <a:r>
              <a:rPr lang="en-US" baseline="30000" dirty="0"/>
              <a:t>+1  </a:t>
            </a:r>
            <a:r>
              <a:rPr lang="en-US" dirty="0"/>
              <a:t>and 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baseline="30000" dirty="0"/>
              <a:t>-1</a:t>
            </a:r>
            <a:r>
              <a:rPr lang="en-US" dirty="0"/>
              <a:t>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__(NH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__Ba(C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__BaSO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__NH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067EB3-CCD1-4C92-9862-C95707A1A071}"/>
              </a:ext>
            </a:extLst>
          </p:cNvPr>
          <p:cNvSpPr txBox="1"/>
          <p:nvPr/>
        </p:nvSpPr>
        <p:spPr>
          <a:xfrm>
            <a:off x="420915" y="4702629"/>
            <a:ext cx="1068251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Switched and FIXED (easy).   +2 with -2, then +1 with -1 ions.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97190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Ammonium sulfate solution and barium acetate solution…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F6A87A-6268-4DF0-82B8-D3B57E5D9153}"/>
              </a:ext>
            </a:extLst>
          </p:cNvPr>
          <p:cNvSpPr txBox="1"/>
          <p:nvPr/>
        </p:nvSpPr>
        <p:spPr>
          <a:xfrm>
            <a:off x="0" y="1756230"/>
            <a:ext cx="1219200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NH</a:t>
            </a:r>
            <a:r>
              <a:rPr lang="en-US" baseline="-25000" dirty="0"/>
              <a:t>4</a:t>
            </a:r>
            <a:r>
              <a:rPr lang="en-US" baseline="30000" dirty="0"/>
              <a:t>+1  </a:t>
            </a:r>
            <a:r>
              <a:rPr lang="en-US" dirty="0"/>
              <a:t>and SO</a:t>
            </a:r>
            <a:r>
              <a:rPr lang="en-US" baseline="-25000" dirty="0"/>
              <a:t>4</a:t>
            </a:r>
            <a:r>
              <a:rPr lang="en-US" baseline="30000" dirty="0"/>
              <a:t>-2</a:t>
            </a:r>
            <a:r>
              <a:rPr lang="en-US" dirty="0"/>
              <a:t>               Ba</a:t>
            </a:r>
            <a:r>
              <a:rPr lang="en-US" baseline="30000" dirty="0"/>
              <a:t>+2</a:t>
            </a:r>
            <a:r>
              <a:rPr lang="en-US" dirty="0"/>
              <a:t>   and 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baseline="30000" dirty="0"/>
              <a:t>-1</a:t>
            </a:r>
            <a:r>
              <a:rPr lang="en-US" dirty="0"/>
              <a:t>     </a:t>
            </a:r>
            <a:r>
              <a:rPr lang="en-US" dirty="0">
                <a:solidFill>
                  <a:srgbClr val="FF0000"/>
                </a:solidFill>
              </a:rPr>
              <a:t>DOUBLE REPLACEMENT…                </a:t>
            </a:r>
            <a:r>
              <a:rPr lang="en-US" dirty="0"/>
              <a:t>Ba</a:t>
            </a:r>
            <a:r>
              <a:rPr lang="en-US" baseline="30000" dirty="0"/>
              <a:t>+2</a:t>
            </a:r>
            <a:r>
              <a:rPr lang="en-US" dirty="0"/>
              <a:t>   and    SO</a:t>
            </a:r>
            <a:r>
              <a:rPr lang="en-US" baseline="-25000" dirty="0"/>
              <a:t>4</a:t>
            </a:r>
            <a:r>
              <a:rPr lang="en-US" baseline="30000" dirty="0"/>
              <a:t>-2</a:t>
            </a:r>
            <a:r>
              <a:rPr lang="en-US" dirty="0"/>
              <a:t>           NH</a:t>
            </a:r>
            <a:r>
              <a:rPr lang="en-US" baseline="-25000" dirty="0"/>
              <a:t>4</a:t>
            </a:r>
            <a:r>
              <a:rPr lang="en-US" baseline="30000" dirty="0"/>
              <a:t>+1  </a:t>
            </a:r>
            <a:r>
              <a:rPr lang="en-US" dirty="0"/>
              <a:t>and 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baseline="30000" dirty="0"/>
              <a:t>-1</a:t>
            </a:r>
            <a:r>
              <a:rPr lang="en-US" dirty="0"/>
              <a:t>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__(NH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__Ba(C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__BaSO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067EB3-CCD1-4C92-9862-C95707A1A071}"/>
              </a:ext>
            </a:extLst>
          </p:cNvPr>
          <p:cNvSpPr txBox="1"/>
          <p:nvPr/>
        </p:nvSpPr>
        <p:spPr>
          <a:xfrm>
            <a:off x="420915" y="4702629"/>
            <a:ext cx="1068251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Just a 2 and we’re balanced too, easy again.</a:t>
            </a:r>
          </a:p>
          <a:p>
            <a:endParaRPr lang="en-US" sz="3200" dirty="0">
              <a:solidFill>
                <a:srgbClr val="0000FF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Now F…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41872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Ammonium sulfate solution and barium acetate solution…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F6A87A-6268-4DF0-82B8-D3B57E5D9153}"/>
              </a:ext>
            </a:extLst>
          </p:cNvPr>
          <p:cNvSpPr txBox="1"/>
          <p:nvPr/>
        </p:nvSpPr>
        <p:spPr>
          <a:xfrm>
            <a:off x="0" y="1756230"/>
            <a:ext cx="1219200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NH</a:t>
            </a:r>
            <a:r>
              <a:rPr lang="en-US" baseline="-25000" dirty="0"/>
              <a:t>4</a:t>
            </a:r>
            <a:r>
              <a:rPr lang="en-US" baseline="30000" dirty="0"/>
              <a:t>+1  </a:t>
            </a:r>
            <a:r>
              <a:rPr lang="en-US" dirty="0"/>
              <a:t>and SO</a:t>
            </a:r>
            <a:r>
              <a:rPr lang="en-US" baseline="-25000" dirty="0"/>
              <a:t>4</a:t>
            </a:r>
            <a:r>
              <a:rPr lang="en-US" baseline="30000" dirty="0"/>
              <a:t>-2</a:t>
            </a:r>
            <a:r>
              <a:rPr lang="en-US" dirty="0"/>
              <a:t>               Ba</a:t>
            </a:r>
            <a:r>
              <a:rPr lang="en-US" baseline="30000" dirty="0"/>
              <a:t>+2</a:t>
            </a:r>
            <a:r>
              <a:rPr lang="en-US" dirty="0"/>
              <a:t>   and 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baseline="30000" dirty="0"/>
              <a:t>-1</a:t>
            </a:r>
            <a:r>
              <a:rPr lang="en-US" dirty="0"/>
              <a:t>     </a:t>
            </a:r>
            <a:r>
              <a:rPr lang="en-US" dirty="0">
                <a:solidFill>
                  <a:srgbClr val="FF0000"/>
                </a:solidFill>
              </a:rPr>
              <a:t>DOUBLE REPLACEMENT…                </a:t>
            </a:r>
            <a:r>
              <a:rPr lang="en-US" dirty="0"/>
              <a:t>Ba</a:t>
            </a:r>
            <a:r>
              <a:rPr lang="en-US" baseline="30000" dirty="0"/>
              <a:t>+2</a:t>
            </a:r>
            <a:r>
              <a:rPr lang="en-US" dirty="0"/>
              <a:t>   and    SO</a:t>
            </a:r>
            <a:r>
              <a:rPr lang="en-US" baseline="-25000" dirty="0"/>
              <a:t>4</a:t>
            </a:r>
            <a:r>
              <a:rPr lang="en-US" baseline="30000" dirty="0"/>
              <a:t>-2</a:t>
            </a:r>
            <a:r>
              <a:rPr lang="en-US" dirty="0"/>
              <a:t>           NH</a:t>
            </a:r>
            <a:r>
              <a:rPr lang="en-US" baseline="-25000" dirty="0"/>
              <a:t>4</a:t>
            </a:r>
            <a:r>
              <a:rPr lang="en-US" baseline="30000" dirty="0"/>
              <a:t>+1  </a:t>
            </a:r>
            <a:r>
              <a:rPr lang="en-US" dirty="0"/>
              <a:t>and 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baseline="30000" dirty="0"/>
              <a:t>-1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(NH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4(AQ)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Ba(C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BaSO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(AQ)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067EB3-CCD1-4C92-9862-C95707A1A071}"/>
              </a:ext>
            </a:extLst>
          </p:cNvPr>
          <p:cNvSpPr txBox="1"/>
          <p:nvPr/>
        </p:nvSpPr>
        <p:spPr>
          <a:xfrm>
            <a:off x="420915" y="4702629"/>
            <a:ext cx="106825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Solid, then AQ, table F is our new friend. 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Done!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38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Aluminum and silver nitrate solution…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E3FFA2-95D3-4F47-AF89-80EC9548762C}"/>
              </a:ext>
            </a:extLst>
          </p:cNvPr>
          <p:cNvSpPr txBox="1"/>
          <p:nvPr/>
        </p:nvSpPr>
        <p:spPr>
          <a:xfrm>
            <a:off x="0" y="1275176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        Ag</a:t>
            </a:r>
            <a:r>
              <a:rPr lang="en-US" baseline="30000" dirty="0"/>
              <a:t>+1</a:t>
            </a:r>
            <a:r>
              <a:rPr lang="en-US" dirty="0"/>
              <a:t>   and NO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  <a:r>
              <a:rPr lang="en-US" dirty="0"/>
              <a:t>                               </a:t>
            </a:r>
          </a:p>
          <a:p>
            <a:endParaRPr lang="en-US" dirty="0"/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__Al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__AgNO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  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SR, Al is higher than Ag, so Al replaces Ag in solution. 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Nitrate is the spectator ion   (switch, fix, balance)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02921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Calcium hydroxide solution and beryllium nitrate solution…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350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Calcium hydroxide solution and beryllium nitrate solution…</a:t>
            </a:r>
          </a:p>
          <a:p>
            <a:endParaRPr lang="en-US" sz="6000" dirty="0"/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Ca(OH)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2(AQ)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Be(NO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2(AQ)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75946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Calcium hydroxide solution and beryllium nitrate solution…</a:t>
            </a:r>
          </a:p>
          <a:p>
            <a:endParaRPr lang="en-US" sz="6000" dirty="0"/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Ca(OH)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2(AQ)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Be(NO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2(AQ)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Be(OH)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Ca(NO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(AQ)</a:t>
            </a:r>
            <a:endParaRPr lang="en-US" sz="10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A4C24F-E956-4B81-85FD-36D6ECBD7A6E}"/>
              </a:ext>
            </a:extLst>
          </p:cNvPr>
          <p:cNvSpPr txBox="1"/>
          <p:nvPr/>
        </p:nvSpPr>
        <p:spPr>
          <a:xfrm>
            <a:off x="377371" y="4165600"/>
            <a:ext cx="1143725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Both cations are +2 and both anions are -1, so switching and fixing is easy, </a:t>
            </a:r>
          </a:p>
          <a:p>
            <a:r>
              <a:rPr lang="en-US" dirty="0"/>
              <a:t>And that makes it already balanced too.</a:t>
            </a:r>
          </a:p>
          <a:p>
            <a:endParaRPr lang="en-US" dirty="0"/>
          </a:p>
          <a:p>
            <a:r>
              <a:rPr lang="en-US" sz="3200" dirty="0">
                <a:solidFill>
                  <a:srgbClr val="FF0000"/>
                </a:solidFill>
              </a:rPr>
              <a:t>Table F shows the first product is solid, second is AQ.  Easy </a:t>
            </a:r>
            <a:r>
              <a:rPr lang="en-US" sz="3200" dirty="0" err="1">
                <a:solidFill>
                  <a:srgbClr val="FF0000"/>
                </a:solidFill>
              </a:rPr>
              <a:t>peasy</a:t>
            </a:r>
            <a:r>
              <a:rPr lang="en-US" sz="3200" dirty="0">
                <a:solidFill>
                  <a:srgbClr val="FF0000"/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22619612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Lithium phosphate solution and ammonium chromate solutions…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67525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Lithium phosphate solution and ammonium chromate solutions…  </a:t>
            </a:r>
            <a:endParaRPr lang="en-US" dirty="0"/>
          </a:p>
          <a:p>
            <a:r>
              <a:rPr lang="en-US" dirty="0"/>
              <a:t>      Li</a:t>
            </a:r>
            <a:r>
              <a:rPr lang="en-US" baseline="30000" dirty="0"/>
              <a:t>+1</a:t>
            </a:r>
            <a:r>
              <a:rPr lang="en-US" dirty="0"/>
              <a:t>  and PO</a:t>
            </a:r>
            <a:r>
              <a:rPr lang="en-US" baseline="-25000" dirty="0"/>
              <a:t>4</a:t>
            </a:r>
            <a:r>
              <a:rPr lang="en-US" baseline="30000" dirty="0"/>
              <a:t>-3</a:t>
            </a:r>
            <a:r>
              <a:rPr lang="en-US" dirty="0"/>
              <a:t>                               NH</a:t>
            </a:r>
            <a:r>
              <a:rPr lang="en-US" baseline="-25000" dirty="0"/>
              <a:t>4</a:t>
            </a:r>
            <a:r>
              <a:rPr lang="en-US" baseline="30000" dirty="0"/>
              <a:t>+1</a:t>
            </a:r>
            <a:r>
              <a:rPr lang="en-US" dirty="0"/>
              <a:t>  and  CrO</a:t>
            </a:r>
            <a:r>
              <a:rPr lang="en-US" baseline="-25000" dirty="0"/>
              <a:t>4</a:t>
            </a:r>
            <a:r>
              <a:rPr lang="en-US" baseline="30000" dirty="0"/>
              <a:t>-2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F8A93E-39DC-4DEC-AED9-4ADE3DD81D94}"/>
              </a:ext>
            </a:extLst>
          </p:cNvPr>
          <p:cNvSpPr txBox="1"/>
          <p:nvPr/>
        </p:nvSpPr>
        <p:spPr>
          <a:xfrm>
            <a:off x="0" y="2307771"/>
            <a:ext cx="12192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Li</a:t>
            </a:r>
            <a:r>
              <a:rPr kumimoji="0" lang="en-US" sz="4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</a:t>
            </a:r>
            <a:r>
              <a:rPr lang="en-US" sz="40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sz="4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(AQ)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(NH</a:t>
            </a:r>
            <a:r>
              <a:rPr lang="en-US" sz="40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US" sz="4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CrO</a:t>
            </a:r>
            <a:r>
              <a:rPr kumimoji="0" lang="en-US" sz="4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4(AQ)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→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81960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Lithium phosphate solution and ammonium chromate solutions…  </a:t>
            </a:r>
            <a:endParaRPr lang="en-US" dirty="0"/>
          </a:p>
          <a:p>
            <a:r>
              <a:rPr lang="en-US" dirty="0"/>
              <a:t>       Li</a:t>
            </a:r>
            <a:r>
              <a:rPr lang="en-US" baseline="30000" dirty="0"/>
              <a:t>+1</a:t>
            </a:r>
            <a:r>
              <a:rPr lang="en-US" dirty="0"/>
              <a:t>  and PO</a:t>
            </a:r>
            <a:r>
              <a:rPr lang="en-US" baseline="-25000" dirty="0"/>
              <a:t>4</a:t>
            </a:r>
            <a:r>
              <a:rPr lang="en-US" baseline="30000" dirty="0"/>
              <a:t>-3</a:t>
            </a:r>
            <a:r>
              <a:rPr lang="en-US" dirty="0"/>
              <a:t>                               NH</a:t>
            </a:r>
            <a:r>
              <a:rPr lang="en-US" baseline="-25000" dirty="0"/>
              <a:t>4</a:t>
            </a:r>
            <a:r>
              <a:rPr lang="en-US" baseline="30000" dirty="0"/>
              <a:t>+1</a:t>
            </a:r>
            <a:r>
              <a:rPr lang="en-US" dirty="0"/>
              <a:t>  and  CrO</a:t>
            </a:r>
            <a:r>
              <a:rPr lang="en-US" baseline="-25000" dirty="0"/>
              <a:t>4</a:t>
            </a:r>
            <a:r>
              <a:rPr lang="en-US" baseline="30000" dirty="0"/>
              <a:t>-2                                      </a:t>
            </a:r>
            <a:r>
              <a:rPr lang="en-US" dirty="0"/>
              <a:t> Li</a:t>
            </a:r>
            <a:r>
              <a:rPr lang="en-US" baseline="30000" dirty="0"/>
              <a:t>+1</a:t>
            </a:r>
            <a:r>
              <a:rPr lang="en-US" dirty="0"/>
              <a:t>  and CrO</a:t>
            </a:r>
            <a:r>
              <a:rPr lang="en-US" baseline="-25000" dirty="0"/>
              <a:t>4</a:t>
            </a:r>
            <a:r>
              <a:rPr lang="en-US" baseline="30000" dirty="0"/>
              <a:t>-2                                              </a:t>
            </a:r>
            <a:r>
              <a:rPr lang="en-US" dirty="0"/>
              <a:t>NH</a:t>
            </a:r>
            <a:r>
              <a:rPr lang="en-US" baseline="-25000" dirty="0"/>
              <a:t>4</a:t>
            </a:r>
            <a:r>
              <a:rPr lang="en-US" baseline="30000" dirty="0"/>
              <a:t>+1</a:t>
            </a:r>
            <a:r>
              <a:rPr lang="en-US" dirty="0"/>
              <a:t>  and PO</a:t>
            </a:r>
            <a:r>
              <a:rPr lang="en-US" baseline="-25000" dirty="0"/>
              <a:t>4</a:t>
            </a:r>
            <a:r>
              <a:rPr lang="en-US" baseline="30000" dirty="0"/>
              <a:t>-3</a:t>
            </a:r>
            <a:r>
              <a:rPr lang="en-US" dirty="0"/>
              <a:t> </a:t>
            </a:r>
            <a:endParaRPr lang="en-US" baseline="30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F8A93E-39DC-4DEC-AED9-4ADE3DD81D94}"/>
              </a:ext>
            </a:extLst>
          </p:cNvPr>
          <p:cNvSpPr txBox="1"/>
          <p:nvPr/>
        </p:nvSpPr>
        <p:spPr>
          <a:xfrm>
            <a:off x="0" y="2307771"/>
            <a:ext cx="12192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</a:t>
            </a:r>
            <a:r>
              <a:rPr kumimoji="0" lang="en-US" sz="36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</a:t>
            </a:r>
            <a:r>
              <a:rPr lang="en-US" sz="36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sz="36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(AQ) 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(NH</a:t>
            </a:r>
            <a:r>
              <a:rPr lang="en-US" sz="36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US" sz="36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CrO</a:t>
            </a:r>
            <a:r>
              <a:rPr kumimoji="0" lang="en-US" sz="36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4(AQ)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→  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</a:t>
            </a:r>
            <a:r>
              <a:rPr kumimoji="0" lang="en-US" sz="36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CrO</a:t>
            </a:r>
            <a:r>
              <a:rPr lang="en-US" sz="36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sz="36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(NH</a:t>
            </a:r>
            <a:r>
              <a:rPr lang="en-US" sz="36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US" sz="36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</a:t>
            </a:r>
            <a:r>
              <a:rPr kumimoji="0" lang="en-US" sz="36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A92034-EE65-4AFE-A160-AF519A5C41A2}"/>
              </a:ext>
            </a:extLst>
          </p:cNvPr>
          <p:cNvSpPr txBox="1"/>
          <p:nvPr/>
        </p:nvSpPr>
        <p:spPr>
          <a:xfrm>
            <a:off x="333827" y="4223657"/>
            <a:ext cx="113792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Hardest one, ions switch and then balancing is also thoughtful (not tricky).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Finally, F this.</a:t>
            </a:r>
          </a:p>
        </p:txBody>
      </p:sp>
    </p:spTree>
    <p:extLst>
      <p:ext uri="{BB962C8B-B14F-4D97-AF65-F5344CB8AC3E}">
        <p14:creationId xmlns:p14="http://schemas.microsoft.com/office/powerpoint/2010/main" val="182976608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F8A93E-39DC-4DEC-AED9-4ADE3DD81D94}"/>
              </a:ext>
            </a:extLst>
          </p:cNvPr>
          <p:cNvSpPr txBox="1"/>
          <p:nvPr/>
        </p:nvSpPr>
        <p:spPr>
          <a:xfrm>
            <a:off x="0" y="2307771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</a:t>
            </a:r>
            <a:r>
              <a:rPr lang="en-US" sz="32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(AQ)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(NH</a:t>
            </a:r>
            <a:r>
              <a:rPr lang="en-US" sz="32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CrO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4(AQ)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→ 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CrO</a:t>
            </a:r>
            <a:r>
              <a:rPr lang="en-US" sz="32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(AQ)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(NH</a:t>
            </a:r>
            <a:r>
              <a:rPr lang="en-US" sz="32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(AQ)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A92034-EE65-4AFE-A160-AF519A5C41A2}"/>
              </a:ext>
            </a:extLst>
          </p:cNvPr>
          <p:cNvSpPr txBox="1"/>
          <p:nvPr/>
        </p:nvSpPr>
        <p:spPr>
          <a:xfrm>
            <a:off x="333827" y="4223657"/>
            <a:ext cx="113792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Finally, F this.</a:t>
            </a:r>
          </a:p>
          <a:p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All this work, it turns out to be NO REACTION, just an excellent exercise in writing formulas and balancing.  2 AQ means no </a:t>
            </a:r>
            <a:r>
              <a:rPr lang="en-US" sz="2800">
                <a:solidFill>
                  <a:srgbClr val="0000FF"/>
                </a:solidFill>
              </a:rPr>
              <a:t>chemistry happened!. 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897F50-F360-4BF9-B802-C0E8C4A61EA3}"/>
              </a:ext>
            </a:extLst>
          </p:cNvPr>
          <p:cNvSpPr txBox="1"/>
          <p:nvPr/>
        </p:nvSpPr>
        <p:spPr>
          <a:xfrm>
            <a:off x="0" y="0"/>
            <a:ext cx="12192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Lithium phosphate solution and ammonium chromate solutions…  </a:t>
            </a:r>
            <a:endParaRPr lang="en-US" dirty="0"/>
          </a:p>
          <a:p>
            <a:r>
              <a:rPr lang="en-US" dirty="0"/>
              <a:t>       Li</a:t>
            </a:r>
            <a:r>
              <a:rPr lang="en-US" baseline="30000" dirty="0"/>
              <a:t>+1</a:t>
            </a:r>
            <a:r>
              <a:rPr lang="en-US" dirty="0"/>
              <a:t>  and PO</a:t>
            </a:r>
            <a:r>
              <a:rPr lang="en-US" baseline="-25000" dirty="0"/>
              <a:t>4</a:t>
            </a:r>
            <a:r>
              <a:rPr lang="en-US" baseline="30000" dirty="0"/>
              <a:t>-3</a:t>
            </a:r>
            <a:r>
              <a:rPr lang="en-US" dirty="0"/>
              <a:t>                               NH</a:t>
            </a:r>
            <a:r>
              <a:rPr lang="en-US" baseline="-25000" dirty="0"/>
              <a:t>4</a:t>
            </a:r>
            <a:r>
              <a:rPr lang="en-US" baseline="30000" dirty="0"/>
              <a:t>+1</a:t>
            </a:r>
            <a:r>
              <a:rPr lang="en-US" dirty="0"/>
              <a:t>  and  CrO</a:t>
            </a:r>
            <a:r>
              <a:rPr lang="en-US" baseline="-25000" dirty="0"/>
              <a:t>4</a:t>
            </a:r>
            <a:r>
              <a:rPr lang="en-US" baseline="30000" dirty="0"/>
              <a:t>-2                                      </a:t>
            </a:r>
            <a:r>
              <a:rPr lang="en-US" dirty="0"/>
              <a:t> Li</a:t>
            </a:r>
            <a:r>
              <a:rPr lang="en-US" baseline="30000" dirty="0"/>
              <a:t>+1</a:t>
            </a:r>
            <a:r>
              <a:rPr lang="en-US" dirty="0"/>
              <a:t>  and CrO</a:t>
            </a:r>
            <a:r>
              <a:rPr lang="en-US" baseline="-25000" dirty="0"/>
              <a:t>4</a:t>
            </a:r>
            <a:r>
              <a:rPr lang="en-US" baseline="30000" dirty="0"/>
              <a:t>-2                                              </a:t>
            </a:r>
            <a:r>
              <a:rPr lang="en-US" dirty="0"/>
              <a:t>NH</a:t>
            </a:r>
            <a:r>
              <a:rPr lang="en-US" baseline="-25000" dirty="0"/>
              <a:t>4</a:t>
            </a:r>
            <a:r>
              <a:rPr lang="en-US" baseline="30000" dirty="0"/>
              <a:t>+1</a:t>
            </a:r>
            <a:r>
              <a:rPr lang="en-US" dirty="0"/>
              <a:t>  and PO</a:t>
            </a:r>
            <a:r>
              <a:rPr lang="en-US" baseline="-25000" dirty="0"/>
              <a:t>4</a:t>
            </a:r>
            <a:r>
              <a:rPr lang="en-US" baseline="30000" dirty="0"/>
              <a:t>-3</a:t>
            </a:r>
            <a:r>
              <a:rPr lang="en-US" dirty="0"/>
              <a:t> 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122072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Aluminum and silver nitrate solution…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E3FFA2-95D3-4F47-AF89-80EC9548762C}"/>
              </a:ext>
            </a:extLst>
          </p:cNvPr>
          <p:cNvSpPr txBox="1"/>
          <p:nvPr/>
        </p:nvSpPr>
        <p:spPr>
          <a:xfrm>
            <a:off x="0" y="1275176"/>
            <a:ext cx="12192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        Ag</a:t>
            </a:r>
            <a:r>
              <a:rPr lang="en-US" baseline="30000" dirty="0"/>
              <a:t>+1</a:t>
            </a:r>
            <a:r>
              <a:rPr lang="en-US" dirty="0"/>
              <a:t>   and NO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  <a:r>
              <a:rPr lang="en-US" dirty="0"/>
              <a:t>                                   Al</a:t>
            </a:r>
            <a:r>
              <a:rPr lang="en-US" baseline="30000" dirty="0"/>
              <a:t>+3</a:t>
            </a:r>
            <a:r>
              <a:rPr lang="en-US" dirty="0"/>
              <a:t>    and NO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__Al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__AgNO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  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SR, Al is higher than Ag, so Al replaces Ag in solution. 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Nitrate is the spectator ion   (switch, fix, balance)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use the parenthesis to write this formula, then balance. 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423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Aluminum and silver nitrate solution…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E3FFA2-95D3-4F47-AF89-80EC9548762C}"/>
              </a:ext>
            </a:extLst>
          </p:cNvPr>
          <p:cNvSpPr txBox="1"/>
          <p:nvPr/>
        </p:nvSpPr>
        <p:spPr>
          <a:xfrm>
            <a:off x="0" y="1275176"/>
            <a:ext cx="12192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        Ag</a:t>
            </a:r>
            <a:r>
              <a:rPr lang="en-US" baseline="30000" dirty="0"/>
              <a:t>+1</a:t>
            </a:r>
            <a:r>
              <a:rPr lang="en-US" dirty="0"/>
              <a:t>   and NO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  <a:r>
              <a:rPr lang="en-US" dirty="0"/>
              <a:t>                                   Al</a:t>
            </a:r>
            <a:r>
              <a:rPr lang="en-US" baseline="30000" dirty="0"/>
              <a:t>+3</a:t>
            </a:r>
            <a:r>
              <a:rPr lang="en-US" dirty="0"/>
              <a:t>    and NO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__Al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__AgNO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     __Al(NO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3(AQ)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Ag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SR, Al is higher than Ag, so Al replaces Ag in solution. 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Nitrate is the spectator ion   (switch, fix, balance)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Fixed, now balance this… 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586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73F01-335B-4ED9-89E8-B32DB39D4703}"/>
              </a:ext>
            </a:extLst>
          </p:cNvPr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Aluminum and silver nitrate solution…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E3FFA2-95D3-4F47-AF89-80EC9548762C}"/>
              </a:ext>
            </a:extLst>
          </p:cNvPr>
          <p:cNvSpPr txBox="1"/>
          <p:nvPr/>
        </p:nvSpPr>
        <p:spPr>
          <a:xfrm>
            <a:off x="0" y="1275176"/>
            <a:ext cx="12192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        Ag</a:t>
            </a:r>
            <a:r>
              <a:rPr lang="en-US" baseline="30000" dirty="0"/>
              <a:t>+1</a:t>
            </a:r>
            <a:r>
              <a:rPr lang="en-US" dirty="0"/>
              <a:t>   and NO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  <a:r>
              <a:rPr lang="en-US" dirty="0"/>
              <a:t>                                   Al</a:t>
            </a:r>
            <a:r>
              <a:rPr lang="en-US" baseline="30000" dirty="0"/>
              <a:t>+3</a:t>
            </a:r>
            <a:r>
              <a:rPr lang="en-US" dirty="0"/>
              <a:t>    and NO</a:t>
            </a:r>
            <a:r>
              <a:rPr lang="en-US" baseline="-25000" dirty="0"/>
              <a:t>3</a:t>
            </a:r>
            <a:r>
              <a:rPr lang="en-US" baseline="30000" dirty="0"/>
              <a:t>-1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__Al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3(AQ)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     __Al(NO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3(AQ)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SR, Al is higher than Ag, so Al replaces Ag in solution. 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Nitrate is the spectator ion   (switch, fix, balance)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 that “3” at left to get 3 nitrates, requiring the “3” silver atoms.  Balanced, done. 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062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6047</TotalTime>
  <Words>4858</Words>
  <Application>Microsoft Office PowerPoint</Application>
  <PresentationFormat>Widescreen</PresentationFormat>
  <Paragraphs>414</Paragraphs>
  <Slides>66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2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ARBUISO, CHARLES B</dc:creator>
  <cp:lastModifiedBy>ARBUISO, CHARLES B</cp:lastModifiedBy>
  <cp:revision>274</cp:revision>
  <dcterms:created xsi:type="dcterms:W3CDTF">2018-12-10T13:09:54Z</dcterms:created>
  <dcterms:modified xsi:type="dcterms:W3CDTF">2022-04-24T01:34:13Z</dcterms:modified>
</cp:coreProperties>
</file>